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34"/>
  </p:notesMasterIdLst>
  <p:handoutMasterIdLst>
    <p:handoutMasterId r:id="rId35"/>
  </p:handoutMasterIdLst>
  <p:sldIdLst>
    <p:sldId id="314" r:id="rId5"/>
    <p:sldId id="343" r:id="rId6"/>
    <p:sldId id="346" r:id="rId7"/>
    <p:sldId id="342" r:id="rId8"/>
    <p:sldId id="353" r:id="rId9"/>
    <p:sldId id="364" r:id="rId10"/>
    <p:sldId id="317" r:id="rId11"/>
    <p:sldId id="361" r:id="rId12"/>
    <p:sldId id="362" r:id="rId13"/>
    <p:sldId id="368" r:id="rId14"/>
    <p:sldId id="357" r:id="rId15"/>
    <p:sldId id="382" r:id="rId16"/>
    <p:sldId id="373" r:id="rId17"/>
    <p:sldId id="375" r:id="rId18"/>
    <p:sldId id="376" r:id="rId19"/>
    <p:sldId id="379" r:id="rId20"/>
    <p:sldId id="380" r:id="rId21"/>
    <p:sldId id="381" r:id="rId22"/>
    <p:sldId id="383" r:id="rId23"/>
    <p:sldId id="384" r:id="rId24"/>
    <p:sldId id="354" r:id="rId25"/>
    <p:sldId id="350" r:id="rId26"/>
    <p:sldId id="341" r:id="rId27"/>
    <p:sldId id="385" r:id="rId28"/>
    <p:sldId id="386" r:id="rId29"/>
    <p:sldId id="387" r:id="rId30"/>
    <p:sldId id="388" r:id="rId31"/>
    <p:sldId id="389" r:id="rId32"/>
    <p:sldId id="351"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ary, Jennifer" initials="GJ" lastIdx="3" clrIdx="0">
    <p:extLst>
      <p:ext uri="{19B8F6BF-5375-455C-9EA6-DF929625EA0E}">
        <p15:presenceInfo xmlns:p15="http://schemas.microsoft.com/office/powerpoint/2012/main" userId="S-1-5-21-1085031214-1292428093-527237240-797900" providerId="AD"/>
      </p:ext>
    </p:extLst>
  </p:cmAuthor>
  <p:cmAuthor id="2" name="Sexton, Nick" initials="SN" lastIdx="3" clrIdx="1">
    <p:extLst>
      <p:ext uri="{19B8F6BF-5375-455C-9EA6-DF929625EA0E}">
        <p15:presenceInfo xmlns:p15="http://schemas.microsoft.com/office/powerpoint/2012/main" userId="Sexton, N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BDB1"/>
    <a:srgbClr val="666666"/>
    <a:srgbClr val="EC951B"/>
    <a:srgbClr val="FFCA4F"/>
    <a:srgbClr val="B7F7F2"/>
    <a:srgbClr val="68EEE4"/>
    <a:srgbClr val="19DDCF"/>
    <a:srgbClr val="5C3353"/>
    <a:srgbClr val="ECF0F1"/>
    <a:srgbClr val="5DDD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55657" autoAdjust="0"/>
  </p:normalViewPr>
  <p:slideViewPr>
    <p:cSldViewPr snapToGrid="0" snapToObjects="1">
      <p:cViewPr varScale="1">
        <p:scale>
          <a:sx n="63" d="100"/>
          <a:sy n="63" d="100"/>
        </p:scale>
        <p:origin x="1320" y="66"/>
      </p:cViewPr>
      <p:guideLst>
        <p:guide orient="horz" pos="4247"/>
        <p:guide pos="39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386"/>
    </p:cViewPr>
  </p:sorterViewPr>
  <p:notesViewPr>
    <p:cSldViewPr snapToGrid="0" snapToObjects="1">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7859BD-4604-2843-976C-9F2DEE3C79DB}" type="datetimeFigureOut">
              <a:rPr lang="en-US" smtClean="0"/>
              <a:t>11/28/2018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108F45-8DB7-E449-85E4-EC04F96DF3AA}" type="datetimeFigureOut">
              <a:rPr lang="en-US" smtClean="0"/>
              <a:t>11/28/2018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1</a:t>
            </a:fld>
            <a:endParaRPr lang="en-US"/>
          </a:p>
        </p:txBody>
      </p:sp>
      <p:sp>
        <p:nvSpPr>
          <p:cNvPr id="5" name="Notes Placeholder 2"/>
          <p:cNvSpPr txBox="1">
            <a:spLocks/>
          </p:cNvSpPr>
          <p:nvPr/>
        </p:nvSpPr>
        <p:spPr>
          <a:xfrm>
            <a:off x="685800" y="4343400"/>
            <a:ext cx="5486400" cy="4114800"/>
          </a:xfrm>
          <a:prstGeom prst="rect">
            <a:avLst/>
          </a:prstGeom>
        </p:spPr>
        <p:txBody>
          <a:bodyPr vert="horz" lIns="93177" tIns="46589" rIns="93177" bIns="46589"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Hello and welcome.  My name is XXXXX and I would like to introduce my colleagues who will be helping in answering your questions during our discussion today.</a:t>
            </a:r>
          </a:p>
          <a:p>
            <a:endParaRPr lang="en-US" dirty="0" smtClean="0"/>
          </a:p>
          <a:p>
            <a:r>
              <a:rPr lang="en-US" dirty="0" smtClean="0"/>
              <a:t>We are excited to see all of you.  This is our second Listening Session topic.  Remember we are sharing as we continue our journey with the build out of the new Job Framework.</a:t>
            </a:r>
          </a:p>
          <a:p>
            <a:endParaRPr lang="en-US" dirty="0" smtClean="0"/>
          </a:p>
          <a:p>
            <a:r>
              <a:rPr lang="en-US" dirty="0" smtClean="0"/>
              <a:t>The purpose of the Listening Sessions is to share with you “real” time what we are working on.  Your questions will help shape our thinking and work as we build out the framework.</a:t>
            </a:r>
          </a:p>
          <a:p>
            <a:endParaRPr lang="en-US" dirty="0"/>
          </a:p>
          <a:p>
            <a:r>
              <a:rPr lang="en-US" dirty="0" smtClean="0"/>
              <a:t>At the end of the session if you have comments and questions and would like to leave them with us, we would appreciate it. </a:t>
            </a:r>
            <a:r>
              <a:rPr lang="en-US" dirty="0"/>
              <a:t>We </a:t>
            </a:r>
            <a:r>
              <a:rPr lang="en-US" dirty="0" smtClean="0"/>
              <a:t>have </a:t>
            </a:r>
            <a:r>
              <a:rPr lang="en-US" dirty="0"/>
              <a:t>blank note cards (</a:t>
            </a:r>
            <a:r>
              <a:rPr lang="en-US" dirty="0" smtClean="0"/>
              <a:t>passed </a:t>
            </a:r>
            <a:r>
              <a:rPr lang="en-US" dirty="0"/>
              <a:t>out) for you to write down a question </a:t>
            </a:r>
            <a:r>
              <a:rPr lang="en-US" dirty="0" smtClean="0"/>
              <a:t>for us to consider as part of our FAQs on our website or if you comment we welcome those as well.  You can leave the card in </a:t>
            </a:r>
            <a:r>
              <a:rPr lang="en-US" dirty="0"/>
              <a:t>a basket on your way </a:t>
            </a:r>
            <a:r>
              <a:rPr lang="en-US" dirty="0" smtClean="0"/>
              <a:t>out.  </a:t>
            </a:r>
            <a:endParaRPr lang="en-US" dirty="0"/>
          </a:p>
        </p:txBody>
      </p:sp>
    </p:spTree>
    <p:extLst>
      <p:ext uri="{BB962C8B-B14F-4D97-AF65-F5344CB8AC3E}">
        <p14:creationId xmlns:p14="http://schemas.microsoft.com/office/powerpoint/2010/main" val="255726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10</a:t>
            </a:fld>
            <a:endParaRPr lang="en-US"/>
          </a:p>
        </p:txBody>
      </p:sp>
      <p:sp>
        <p:nvSpPr>
          <p:cNvPr id="5" name="Notes Placeholder 4"/>
          <p:cNvSpPr>
            <a:spLocks noGrp="1"/>
          </p:cNvSpPr>
          <p:nvPr>
            <p:ph type="body" sz="quarter" idx="11"/>
          </p:nvPr>
        </p:nvSpPr>
        <p:spPr>
          <a:xfrm>
            <a:off x="701040" y="4183063"/>
            <a:ext cx="5608320" cy="4183380"/>
          </a:xfrm>
        </p:spPr>
        <p:txBody>
          <a:bodyPr/>
          <a:lstStyle/>
          <a:p>
            <a:r>
              <a:rPr lang="en-US" dirty="0"/>
              <a:t>As we have mentioned before this is a pictorial view of our new career </a:t>
            </a:r>
            <a:r>
              <a:rPr lang="en-US" dirty="0" smtClean="0"/>
              <a:t>levels and structures.  </a:t>
            </a:r>
            <a:r>
              <a:rPr lang="en-US" dirty="0"/>
              <a:t>There are three career </a:t>
            </a:r>
            <a:r>
              <a:rPr lang="en-US" dirty="0" smtClean="0"/>
              <a:t>structures:  </a:t>
            </a:r>
            <a:r>
              <a:rPr lang="en-US" dirty="0" smtClean="0"/>
              <a:t>Non-Exempt </a:t>
            </a:r>
            <a:r>
              <a:rPr lang="en-US" dirty="0"/>
              <a:t>Individual Contributor, Exempt Individual Contributor, and Exempt Supervisor/Management—or what we’ll call People Leader.  You also can see that there is overlap between the three streams, which is intentional.</a:t>
            </a:r>
          </a:p>
          <a:p>
            <a:endParaRPr lang="en-US" dirty="0" smtClean="0"/>
          </a:p>
          <a:p>
            <a:r>
              <a:rPr lang="en-US" dirty="0" smtClean="0"/>
              <a:t>The </a:t>
            </a:r>
            <a:r>
              <a:rPr lang="en-US" dirty="0"/>
              <a:t>three </a:t>
            </a:r>
            <a:r>
              <a:rPr lang="en-US" dirty="0" smtClean="0"/>
              <a:t>structures </a:t>
            </a:r>
            <a:r>
              <a:rPr lang="en-US" dirty="0"/>
              <a:t>are not intended to be linear, as careers are not </a:t>
            </a:r>
            <a:r>
              <a:rPr lang="en-US" dirty="0" smtClean="0"/>
              <a:t>linear, </a:t>
            </a:r>
            <a:r>
              <a:rPr lang="en-US" dirty="0"/>
              <a:t>but rather a lattice or jungle gym as we have mentioned.  It’s important not to get too caught up in what your new career level will be as long as it generally describes the level of work for the role you are </a:t>
            </a:r>
            <a:r>
              <a:rPr lang="en-US" dirty="0" smtClean="0"/>
              <a:t>performing.  </a:t>
            </a:r>
            <a:r>
              <a:rPr lang="en-US" dirty="0"/>
              <a:t>With each role being assigned a salary range more closely aligned with the market, you could and most likely will have situations where a job at the Mastery level of the non-exempt Individual Contributor structure would be priced higher than a role at the Core level of the </a:t>
            </a:r>
            <a:r>
              <a:rPr lang="en-US" dirty="0" smtClean="0"/>
              <a:t>exempt </a:t>
            </a:r>
            <a:r>
              <a:rPr lang="en-US" dirty="0"/>
              <a:t>Individual Contributor structure depending the job.</a:t>
            </a:r>
          </a:p>
          <a:p>
            <a:endParaRPr lang="en-US" dirty="0" smtClean="0"/>
          </a:p>
          <a:p>
            <a:r>
              <a:rPr lang="en-US" dirty="0" smtClean="0"/>
              <a:t>As </a:t>
            </a:r>
            <a:r>
              <a:rPr lang="en-US" dirty="0"/>
              <a:t>we </a:t>
            </a:r>
            <a:r>
              <a:rPr lang="en-US" dirty="0" smtClean="0"/>
              <a:t>shared on previous slides, </a:t>
            </a:r>
            <a:r>
              <a:rPr lang="en-US" dirty="0"/>
              <a:t>the Career Levels are defined by work dimensions.  They are slightly different for individual contributors versus supervisory/management.</a:t>
            </a:r>
          </a:p>
          <a:p>
            <a:endParaRPr lang="en-US" dirty="0" smtClean="0"/>
          </a:p>
          <a:p>
            <a:r>
              <a:rPr lang="en-US" dirty="0" smtClean="0"/>
              <a:t>This visual also demonstrates how </a:t>
            </a:r>
            <a:r>
              <a:rPr lang="en-US" dirty="0"/>
              <a:t>we plan </a:t>
            </a:r>
            <a:r>
              <a:rPr lang="en-US" dirty="0" smtClean="0"/>
              <a:t>to create consistency among titling</a:t>
            </a:r>
            <a:r>
              <a:rPr lang="en-US" baseline="0" dirty="0" smtClean="0"/>
              <a:t> within </a:t>
            </a:r>
            <a:r>
              <a:rPr lang="en-US" dirty="0" smtClean="0"/>
              <a:t>the new </a:t>
            </a:r>
            <a:r>
              <a:rPr lang="en-US" dirty="0"/>
              <a:t>Job Framework.  In </a:t>
            </a:r>
            <a:r>
              <a:rPr lang="en-US" dirty="0" smtClean="0"/>
              <a:t>general, the system title </a:t>
            </a:r>
            <a:r>
              <a:rPr lang="en-US" dirty="0"/>
              <a:t>will be the Job </a:t>
            </a:r>
            <a:r>
              <a:rPr lang="en-US" dirty="0" smtClean="0"/>
              <a:t>Family name </a:t>
            </a:r>
            <a:r>
              <a:rPr lang="en-US" dirty="0"/>
              <a:t>plus the title </a:t>
            </a:r>
            <a:r>
              <a:rPr lang="en-US" dirty="0" smtClean="0"/>
              <a:t>descriptor as labeled</a:t>
            </a:r>
            <a:r>
              <a:rPr lang="en-US" baseline="0" dirty="0" smtClean="0"/>
              <a:t> above</a:t>
            </a:r>
            <a:r>
              <a:rPr lang="en-US" dirty="0" smtClean="0"/>
              <a:t>.  </a:t>
            </a:r>
            <a:r>
              <a:rPr lang="en-US" dirty="0"/>
              <a:t>For example, if the role is in the Student Services Job Function, the Job Family is Financial Aid, and the </a:t>
            </a:r>
            <a:r>
              <a:rPr lang="en-US" dirty="0" smtClean="0"/>
              <a:t>role </a:t>
            </a:r>
            <a:r>
              <a:rPr lang="en-US" dirty="0"/>
              <a:t>is non-exempt, the </a:t>
            </a:r>
            <a:r>
              <a:rPr lang="en-US" dirty="0" smtClean="0"/>
              <a:t>title </a:t>
            </a:r>
            <a:r>
              <a:rPr lang="en-US" dirty="0"/>
              <a:t>will be Financial Aid Coordinator.  </a:t>
            </a:r>
          </a:p>
        </p:txBody>
      </p:sp>
    </p:spTree>
    <p:extLst>
      <p:ext uri="{BB962C8B-B14F-4D97-AF65-F5344CB8AC3E}">
        <p14:creationId xmlns:p14="http://schemas.microsoft.com/office/powerpoint/2010/main" val="399135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11</a:t>
            </a:fld>
            <a:endParaRPr lang="en-US"/>
          </a:p>
        </p:txBody>
      </p:sp>
      <p:sp>
        <p:nvSpPr>
          <p:cNvPr id="5" name="Notes Placeholder 2"/>
          <p:cNvSpPr>
            <a:spLocks noGrp="1"/>
          </p:cNvSpPr>
          <p:nvPr>
            <p:ph type="body" idx="1"/>
          </p:nvPr>
        </p:nvSpPr>
        <p:spPr/>
        <p:txBody>
          <a:bodyPr/>
          <a:lstStyle/>
          <a:p>
            <a:r>
              <a:rPr lang="en-US" dirty="0" smtClean="0"/>
              <a:t>The IUHR Compensation Programs team </a:t>
            </a:r>
            <a:r>
              <a:rPr lang="en-US" dirty="0"/>
              <a:t>is responsible for creating the initial working draft of the role descriptors to ensure consistency across the University.  We will reach out to either HR partners or other business partners to seek input on the role descriptors as they are developed.  </a:t>
            </a:r>
            <a:r>
              <a:rPr lang="en-US" dirty="0" smtClean="0"/>
              <a:t>We think that the vetting process may look different </a:t>
            </a:r>
            <a:r>
              <a:rPr lang="en-US" dirty="0" smtClean="0"/>
              <a:t>depending </a:t>
            </a:r>
            <a:r>
              <a:rPr lang="en-US" dirty="0" smtClean="0"/>
              <a:t>on job family, so it’s difficult to give </a:t>
            </a:r>
            <a:r>
              <a:rPr lang="en-US" dirty="0" smtClean="0"/>
              <a:t>specific details. </a:t>
            </a:r>
            <a:r>
              <a:rPr lang="en-US" dirty="0" smtClean="0"/>
              <a:t>We won’t be able to vet (get </a:t>
            </a:r>
            <a:r>
              <a:rPr lang="en-US" dirty="0" smtClean="0"/>
              <a:t>feedback on) </a:t>
            </a:r>
            <a:r>
              <a:rPr lang="en-US" dirty="0" smtClean="0"/>
              <a:t>every role descriptor with every HR Business Partner or </a:t>
            </a:r>
            <a:r>
              <a:rPr lang="en-US" dirty="0" smtClean="0"/>
              <a:t>every</a:t>
            </a:r>
            <a:r>
              <a:rPr lang="en-US" baseline="0" dirty="0" smtClean="0"/>
              <a:t> </a:t>
            </a:r>
            <a:r>
              <a:rPr lang="en-US" dirty="0" smtClean="0"/>
              <a:t>stakeholder </a:t>
            </a:r>
            <a:r>
              <a:rPr lang="en-US" dirty="0" smtClean="0"/>
              <a:t>given the </a:t>
            </a:r>
            <a:r>
              <a:rPr lang="en-US" dirty="0" smtClean="0"/>
              <a:t>timeline.</a:t>
            </a:r>
            <a:endParaRPr lang="en-US" dirty="0"/>
          </a:p>
          <a:p>
            <a:endParaRPr lang="en-US" dirty="0">
              <a:solidFill>
                <a:srgbClr val="FF0000"/>
              </a:solidFill>
            </a:endParaRPr>
          </a:p>
          <a:p>
            <a:r>
              <a:rPr lang="en-US" b="1" dirty="0" smtClean="0">
                <a:solidFill>
                  <a:srgbClr val="0070C0"/>
                </a:solidFill>
              </a:rPr>
              <a:t>Walk through each element of the Role Descriptor elements:</a:t>
            </a:r>
          </a:p>
          <a:p>
            <a:endParaRPr lang="en-US" dirty="0" smtClean="0"/>
          </a:p>
          <a:p>
            <a:r>
              <a:rPr lang="en-US" dirty="0" smtClean="0"/>
              <a:t>We will have Function, Job Family, Title, Market range, and Career Level at the top of every role descriptor.  The role descriptors in the Job Framework will be able to be accessed by all employees internally or by perspective employees externally via our website.</a:t>
            </a:r>
          </a:p>
          <a:p>
            <a:endParaRPr lang="en-US" dirty="0"/>
          </a:p>
          <a:p>
            <a:r>
              <a:rPr lang="en-US" b="1" dirty="0" smtClean="0"/>
              <a:t>Role Summary:  </a:t>
            </a:r>
            <a:r>
              <a:rPr lang="en-US" dirty="0" smtClean="0"/>
              <a:t>This is the </a:t>
            </a:r>
            <a:r>
              <a:rPr lang="en-US" dirty="0"/>
              <a:t>h</a:t>
            </a:r>
            <a:r>
              <a:rPr lang="en-US" dirty="0" smtClean="0"/>
              <a:t>igh level “descriptor” of the job that captures the essence of the role – why the role exists.  It’s very general.  It may or may not be different from career level to career level.</a:t>
            </a:r>
          </a:p>
          <a:p>
            <a:endParaRPr lang="en-US" dirty="0">
              <a:solidFill>
                <a:srgbClr val="FF0000"/>
              </a:solidFill>
            </a:endParaRPr>
          </a:p>
          <a:p>
            <a:r>
              <a:rPr lang="en-US" b="1" dirty="0" smtClean="0"/>
              <a:t>Career Level Description:</a:t>
            </a:r>
            <a:r>
              <a:rPr lang="en-US" dirty="0" smtClean="0"/>
              <a:t>  This </a:t>
            </a:r>
            <a:r>
              <a:rPr lang="en-US" dirty="0" smtClean="0"/>
              <a:t>will </a:t>
            </a:r>
            <a:r>
              <a:rPr lang="en-US" dirty="0" smtClean="0"/>
              <a:t>be the same for </a:t>
            </a:r>
            <a:r>
              <a:rPr lang="en-US" dirty="0" smtClean="0"/>
              <a:t>all roles </a:t>
            </a:r>
            <a:r>
              <a:rPr lang="en-US" dirty="0" smtClean="0"/>
              <a:t>in the same career level and in this example you can see the dimensions we talked about earlier.</a:t>
            </a:r>
          </a:p>
          <a:p>
            <a:endParaRPr lang="en-US" b="1" dirty="0" smtClean="0"/>
          </a:p>
          <a:p>
            <a:r>
              <a:rPr lang="en-US" b="1" dirty="0" smtClean="0"/>
              <a:t>For Education, Work Experience and Skills and</a:t>
            </a:r>
            <a:r>
              <a:rPr lang="en-US" b="1" baseline="0" dirty="0" smtClean="0"/>
              <a:t> Abilities</a:t>
            </a:r>
            <a:r>
              <a:rPr lang="en-US" b="1" dirty="0" smtClean="0"/>
              <a:t>:  Typical minimum </a:t>
            </a:r>
            <a:r>
              <a:rPr lang="en-US" dirty="0"/>
              <a:t>r</a:t>
            </a:r>
            <a:r>
              <a:rPr lang="en-US" b="0" baseline="0" dirty="0" smtClean="0"/>
              <a:t>equirements</a:t>
            </a:r>
            <a:r>
              <a:rPr lang="en-US" b="0" dirty="0" smtClean="0"/>
              <a:t> will be indicated and consistent across the same role at</a:t>
            </a:r>
            <a:r>
              <a:rPr lang="en-US" b="0" baseline="0" dirty="0" smtClean="0"/>
              <a:t> the same level</a:t>
            </a:r>
          </a:p>
          <a:p>
            <a:endParaRPr lang="en-US" b="0" baseline="0" dirty="0" smtClean="0"/>
          </a:p>
        </p:txBody>
      </p:sp>
    </p:spTree>
    <p:extLst>
      <p:ext uri="{BB962C8B-B14F-4D97-AF65-F5344CB8AC3E}">
        <p14:creationId xmlns:p14="http://schemas.microsoft.com/office/powerpoint/2010/main" val="41777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12</a:t>
            </a:fld>
            <a:endParaRPr lang="en-US" dirty="0"/>
          </a:p>
        </p:txBody>
      </p:sp>
      <p:sp>
        <p:nvSpPr>
          <p:cNvPr id="5" name="Notes Placeholder 2"/>
          <p:cNvSpPr>
            <a:spLocks noGrp="1"/>
          </p:cNvSpPr>
          <p:nvPr>
            <p:ph type="body" idx="1"/>
          </p:nvPr>
        </p:nvSpPr>
        <p:spPr/>
        <p:txBody>
          <a:bodyPr/>
          <a:lstStyle/>
          <a:p>
            <a:r>
              <a:rPr lang="en-US" b="1" dirty="0" smtClean="0"/>
              <a:t>Core Competencies:  </a:t>
            </a:r>
            <a:r>
              <a:rPr lang="en-US" b="0" dirty="0" smtClean="0"/>
              <a:t>We</a:t>
            </a:r>
            <a:r>
              <a:rPr lang="en-US" b="0" baseline="0" dirty="0" smtClean="0"/>
              <a:t> will be rolling out a competency model to employees </a:t>
            </a:r>
            <a:r>
              <a:rPr lang="en-US" b="0" dirty="0" smtClean="0"/>
              <a:t>with </a:t>
            </a:r>
            <a:r>
              <a:rPr lang="en-US" b="0" dirty="0" smtClean="0"/>
              <a:t>information regarding the core competencies initially – followed by competencies by career level once the job framework is fully operational.  </a:t>
            </a:r>
          </a:p>
          <a:p>
            <a:endParaRPr lang="en-US" dirty="0" smtClean="0"/>
          </a:p>
          <a:p>
            <a:r>
              <a:rPr lang="en-US" dirty="0" smtClean="0"/>
              <a:t>The development of </a:t>
            </a:r>
            <a:r>
              <a:rPr lang="en-US" dirty="0" smtClean="0"/>
              <a:t>competency tools </a:t>
            </a:r>
            <a:r>
              <a:rPr lang="en-US" dirty="0" smtClean="0"/>
              <a:t>with ties to the job framework, recruiting, employee development, etc. will be ongoing over the next 12-24 months.  More to come on this at a later date.</a:t>
            </a:r>
            <a:endParaRPr lang="en-US" b="0" baseline="0" dirty="0"/>
          </a:p>
          <a:p>
            <a:endParaRPr lang="en-US" dirty="0"/>
          </a:p>
          <a:p>
            <a:r>
              <a:rPr lang="en-US" b="0" baseline="0" dirty="0" smtClean="0"/>
              <a:t>What</a:t>
            </a:r>
            <a:r>
              <a:rPr lang="en-US" b="0" dirty="0" smtClean="0"/>
              <a:t> is the definition of </a:t>
            </a:r>
            <a:r>
              <a:rPr lang="en-US" b="0" dirty="0" smtClean="0"/>
              <a:t>competencies?</a:t>
            </a:r>
            <a:endParaRPr lang="en-US" b="0" dirty="0" smtClean="0"/>
          </a:p>
          <a:p>
            <a:endParaRPr lang="en-US" baseline="0" dirty="0"/>
          </a:p>
          <a:p>
            <a:r>
              <a:rPr lang="en-US" dirty="0"/>
              <a:t>Competencies are observable skills and behaviors that contribute to workplace success. They provide a common language around “how we do our jobs” at Indiana University.   IU has selected five core competencies that will be applicable to all staff roles at IU and additional competencies for each career level.  </a:t>
            </a:r>
          </a:p>
          <a:p>
            <a:endParaRPr lang="en-US" b="0" baseline="0" dirty="0" smtClean="0">
              <a:solidFill>
                <a:srgbClr val="00B0F0"/>
              </a:solidFill>
            </a:endParaRPr>
          </a:p>
          <a:p>
            <a:r>
              <a:rPr lang="en-US" b="1" dirty="0" smtClean="0">
                <a:solidFill>
                  <a:schemeClr val="bg2">
                    <a:lumMod val="10000"/>
                  </a:schemeClr>
                </a:solidFill>
              </a:rPr>
              <a:t>Fundamental Responsibilities:  </a:t>
            </a:r>
            <a:r>
              <a:rPr lang="en-US" b="0" dirty="0" smtClean="0">
                <a:solidFill>
                  <a:schemeClr val="bg2">
                    <a:lumMod val="10000"/>
                  </a:schemeClr>
                </a:solidFill>
              </a:rPr>
              <a:t>These will be approximately 5-8 bullet</a:t>
            </a:r>
            <a:r>
              <a:rPr lang="en-US" b="0" baseline="0" dirty="0" smtClean="0">
                <a:solidFill>
                  <a:schemeClr val="bg2">
                    <a:lumMod val="10000"/>
                  </a:schemeClr>
                </a:solidFill>
              </a:rPr>
              <a:t> points to capture the primary responsibilities of the role and will vary by career </a:t>
            </a:r>
            <a:r>
              <a:rPr lang="en-US" b="0" baseline="0" dirty="0" smtClean="0">
                <a:solidFill>
                  <a:schemeClr val="bg2">
                    <a:lumMod val="10000"/>
                  </a:schemeClr>
                </a:solidFill>
              </a:rPr>
              <a:t>level. We </a:t>
            </a:r>
            <a:r>
              <a:rPr lang="en-US" b="0" baseline="0" dirty="0" smtClean="0">
                <a:solidFill>
                  <a:schemeClr val="bg2">
                    <a:lumMod val="10000"/>
                  </a:schemeClr>
                </a:solidFill>
              </a:rPr>
              <a:t>look at the fundamental</a:t>
            </a:r>
            <a:r>
              <a:rPr lang="en-US" b="0" dirty="0" smtClean="0">
                <a:solidFill>
                  <a:schemeClr val="bg2">
                    <a:lumMod val="10000"/>
                  </a:schemeClr>
                </a:solidFill>
              </a:rPr>
              <a:t> responsibilities as </a:t>
            </a:r>
            <a:r>
              <a:rPr lang="en-US" dirty="0">
                <a:solidFill>
                  <a:schemeClr val="bg2">
                    <a:lumMod val="10000"/>
                  </a:schemeClr>
                </a:solidFill>
              </a:rPr>
              <a:t>t</a:t>
            </a:r>
            <a:r>
              <a:rPr lang="en-US" dirty="0" smtClean="0">
                <a:solidFill>
                  <a:schemeClr val="bg2">
                    <a:lumMod val="10000"/>
                  </a:schemeClr>
                </a:solidFill>
              </a:rPr>
              <a:t>he </a:t>
            </a:r>
            <a:r>
              <a:rPr lang="en-US" dirty="0">
                <a:solidFill>
                  <a:schemeClr val="bg2">
                    <a:lumMod val="10000"/>
                  </a:schemeClr>
                </a:solidFill>
              </a:rPr>
              <a:t>essential duties and/or responsibilities performed in a role at a given career level </a:t>
            </a:r>
            <a:r>
              <a:rPr lang="en-US" dirty="0" smtClean="0">
                <a:solidFill>
                  <a:schemeClr val="bg2">
                    <a:lumMod val="10000"/>
                  </a:schemeClr>
                </a:solidFill>
              </a:rPr>
              <a:t>(unlike</a:t>
            </a:r>
            <a:r>
              <a:rPr lang="en-US" baseline="0" dirty="0" smtClean="0">
                <a:solidFill>
                  <a:schemeClr val="bg2">
                    <a:lumMod val="10000"/>
                  </a:schemeClr>
                </a:solidFill>
              </a:rPr>
              <a:t> current position descriptions, </a:t>
            </a:r>
            <a:r>
              <a:rPr lang="en-US" dirty="0" smtClean="0">
                <a:solidFill>
                  <a:schemeClr val="bg2">
                    <a:lumMod val="10000"/>
                  </a:schemeClr>
                </a:solidFill>
              </a:rPr>
              <a:t>this </a:t>
            </a:r>
            <a:r>
              <a:rPr lang="en-US" dirty="0">
                <a:solidFill>
                  <a:schemeClr val="bg2">
                    <a:lumMod val="10000"/>
                  </a:schemeClr>
                </a:solidFill>
              </a:rPr>
              <a:t>is not intended to capture all tasks that a specific position may be expected to perform</a:t>
            </a:r>
            <a:r>
              <a:rPr lang="en-US" dirty="0" smtClean="0">
                <a:solidFill>
                  <a:schemeClr val="bg2">
                    <a:lumMod val="10000"/>
                  </a:schemeClr>
                </a:solidFill>
              </a:rPr>
              <a:t>).</a:t>
            </a:r>
            <a:endParaRPr lang="en-US" b="0" baseline="0" dirty="0" smtClean="0">
              <a:solidFill>
                <a:schemeClr val="bg2">
                  <a:lumMod val="10000"/>
                </a:schemeClr>
              </a:solidFill>
            </a:endParaRPr>
          </a:p>
          <a:p>
            <a:endParaRPr lang="en-US" b="1" dirty="0" smtClean="0">
              <a:solidFill>
                <a:schemeClr val="bg2">
                  <a:lumMod val="10000"/>
                </a:schemeClr>
              </a:solidFill>
            </a:endParaRPr>
          </a:p>
          <a:p>
            <a:r>
              <a:rPr lang="en-US" b="1" dirty="0" smtClean="0">
                <a:solidFill>
                  <a:schemeClr val="bg2">
                    <a:lumMod val="10000"/>
                  </a:schemeClr>
                </a:solidFill>
              </a:rPr>
              <a:t>Typical Physical and Mental Demands:  </a:t>
            </a:r>
            <a:r>
              <a:rPr lang="en-US" dirty="0" smtClean="0">
                <a:solidFill>
                  <a:schemeClr val="bg2">
                    <a:lumMod val="10000"/>
                  </a:schemeClr>
                </a:solidFill>
              </a:rPr>
              <a:t>Describes </a:t>
            </a:r>
            <a:r>
              <a:rPr lang="en-US" dirty="0">
                <a:solidFill>
                  <a:schemeClr val="bg2">
                    <a:lumMod val="10000"/>
                  </a:schemeClr>
                </a:solidFill>
              </a:rPr>
              <a:t>the typical physical and mental demands necessary to perform a given role.</a:t>
            </a:r>
            <a:r>
              <a:rPr lang="ru-RU" b="1" i="1" dirty="0">
                <a:solidFill>
                  <a:schemeClr val="bg2">
                    <a:lumMod val="10000"/>
                  </a:schemeClr>
                </a:solidFill>
              </a:rPr>
              <a:t> </a:t>
            </a:r>
            <a:endParaRPr lang="en-US" b="1" dirty="0">
              <a:solidFill>
                <a:schemeClr val="bg2">
                  <a:lumMod val="10000"/>
                </a:schemeClr>
              </a:solidFill>
            </a:endParaRPr>
          </a:p>
        </p:txBody>
      </p:sp>
    </p:spTree>
    <p:extLst>
      <p:ext uri="{BB962C8B-B14F-4D97-AF65-F5344CB8AC3E}">
        <p14:creationId xmlns:p14="http://schemas.microsoft.com/office/powerpoint/2010/main" val="331197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13</a:t>
            </a:fld>
            <a:endParaRPr lang="en-US"/>
          </a:p>
        </p:txBody>
      </p:sp>
      <p:sp>
        <p:nvSpPr>
          <p:cNvPr id="5" name="Notes Placeholder 2"/>
          <p:cNvSpPr>
            <a:spLocks noGrp="1"/>
          </p:cNvSpPr>
          <p:nvPr>
            <p:ph type="body" idx="1"/>
          </p:nvPr>
        </p:nvSpPr>
        <p:spPr/>
        <p:txBody>
          <a:bodyPr/>
          <a:lstStyle/>
          <a:p>
            <a:r>
              <a:rPr lang="en-US" dirty="0" smtClean="0"/>
              <a:t>Meet Sally Smith</a:t>
            </a:r>
          </a:p>
          <a:p>
            <a:endParaRPr lang="en-US" dirty="0"/>
          </a:p>
          <a:p>
            <a:r>
              <a:rPr lang="en-US" dirty="0" smtClean="0"/>
              <a:t>Let’s look at Sally’s background and career goals</a:t>
            </a:r>
          </a:p>
          <a:p>
            <a:endParaRPr lang="en-US" dirty="0"/>
          </a:p>
        </p:txBody>
      </p:sp>
    </p:spTree>
    <p:extLst>
      <p:ext uri="{BB962C8B-B14F-4D97-AF65-F5344CB8AC3E}">
        <p14:creationId xmlns:p14="http://schemas.microsoft.com/office/powerpoint/2010/main" val="2100822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14</a:t>
            </a:fld>
            <a:endParaRPr lang="en-US"/>
          </a:p>
        </p:txBody>
      </p:sp>
      <p:sp>
        <p:nvSpPr>
          <p:cNvPr id="5" name="Notes Placeholder 2"/>
          <p:cNvSpPr>
            <a:spLocks noGrp="1"/>
          </p:cNvSpPr>
          <p:nvPr>
            <p:ph type="body" idx="1"/>
          </p:nvPr>
        </p:nvSpPr>
        <p:spPr/>
        <p:txBody>
          <a:bodyPr/>
          <a:lstStyle/>
          <a:p>
            <a:r>
              <a:rPr lang="en-US" dirty="0" smtClean="0"/>
              <a:t>Sally begins to look at her options via the job framework tool.  Here are three potential options that Sally finds and </a:t>
            </a:r>
            <a:r>
              <a:rPr lang="en-US" dirty="0" smtClean="0"/>
              <a:t>could consider (there could be more).</a:t>
            </a:r>
            <a:endParaRPr lang="en-US" dirty="0" smtClean="0"/>
          </a:p>
          <a:p>
            <a:endParaRPr lang="en-US" dirty="0"/>
          </a:p>
        </p:txBody>
      </p:sp>
    </p:spTree>
    <p:extLst>
      <p:ext uri="{BB962C8B-B14F-4D97-AF65-F5344CB8AC3E}">
        <p14:creationId xmlns:p14="http://schemas.microsoft.com/office/powerpoint/2010/main" val="375900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15</a:t>
            </a:fld>
            <a:endParaRPr lang="en-US"/>
          </a:p>
        </p:txBody>
      </p:sp>
      <p:sp>
        <p:nvSpPr>
          <p:cNvPr id="5" name="Notes Placeholder 2"/>
          <p:cNvSpPr>
            <a:spLocks noGrp="1"/>
          </p:cNvSpPr>
          <p:nvPr>
            <p:ph type="body" idx="1"/>
          </p:nvPr>
        </p:nvSpPr>
        <p:spPr/>
        <p:txBody>
          <a:bodyPr/>
          <a:lstStyle/>
          <a:p>
            <a:r>
              <a:rPr lang="en-US" dirty="0" smtClean="0"/>
              <a:t>This is a </a:t>
            </a:r>
            <a:r>
              <a:rPr lang="en-US" dirty="0" smtClean="0"/>
              <a:t>pictorial </a:t>
            </a:r>
            <a:r>
              <a:rPr lang="en-US" dirty="0" smtClean="0"/>
              <a:t>view of what option 1 would look like.  Sally would search via the Job Framework tool and find the Student Services Job Function.  She would then look at the different Job Families.</a:t>
            </a:r>
          </a:p>
          <a:p>
            <a:endParaRPr lang="en-US" dirty="0"/>
          </a:p>
          <a:p>
            <a:r>
              <a:rPr lang="en-US" dirty="0" smtClean="0"/>
              <a:t>She would select a job family and in this case it’s Financial Aid.  She would see the role descriptor for the Financial Aid Specialist which would have a summary, career level with the work dimensions, and fundamental responsibilities to give her flavor the next level along with the experience, skills and competencies that are typically required.</a:t>
            </a:r>
            <a:endParaRPr lang="en-US" dirty="0"/>
          </a:p>
          <a:p>
            <a:endParaRPr lang="en-US" dirty="0">
              <a:solidFill>
                <a:srgbClr val="FF0000"/>
              </a:solidFill>
            </a:endParaRPr>
          </a:p>
        </p:txBody>
      </p:sp>
    </p:spTree>
    <p:extLst>
      <p:ext uri="{BB962C8B-B14F-4D97-AF65-F5344CB8AC3E}">
        <p14:creationId xmlns:p14="http://schemas.microsoft.com/office/powerpoint/2010/main" val="4845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16</a:t>
            </a:fld>
            <a:endParaRPr lang="en-US"/>
          </a:p>
        </p:txBody>
      </p:sp>
      <p:sp>
        <p:nvSpPr>
          <p:cNvPr id="5" name="Notes Placeholder 2"/>
          <p:cNvSpPr>
            <a:spLocks noGrp="1"/>
          </p:cNvSpPr>
          <p:nvPr>
            <p:ph type="body" idx="1"/>
          </p:nvPr>
        </p:nvSpPr>
        <p:spPr/>
        <p:txBody>
          <a:bodyPr/>
          <a:lstStyle/>
          <a:p>
            <a:r>
              <a:rPr lang="en-US" dirty="0" smtClean="0"/>
              <a:t>Option 2.</a:t>
            </a:r>
          </a:p>
          <a:p>
            <a:endParaRPr lang="en-US" dirty="0"/>
          </a:p>
          <a:p>
            <a:r>
              <a:rPr lang="en-US" dirty="0" smtClean="0"/>
              <a:t>It’s a similar search but this time Sally looks at a different job family and in this case it’s Admissions/Recruitment to see what jobs and levels are in the framework.  She is either looking because there is an opening or she might be planning the next move in her career.</a:t>
            </a:r>
          </a:p>
          <a:p>
            <a:endParaRPr lang="en-US" dirty="0"/>
          </a:p>
          <a:p>
            <a:r>
              <a:rPr lang="en-US" dirty="0" smtClean="0"/>
              <a:t>In this case she takes a look at the core level Admission</a:t>
            </a:r>
            <a:r>
              <a:rPr lang="en-US" baseline="0" dirty="0" smtClean="0"/>
              <a:t>s Specialist role and reviews the role descriptor.</a:t>
            </a:r>
            <a:endParaRPr lang="en-US" dirty="0"/>
          </a:p>
          <a:p>
            <a:endParaRPr lang="en-US" dirty="0"/>
          </a:p>
        </p:txBody>
      </p:sp>
    </p:spTree>
    <p:extLst>
      <p:ext uri="{BB962C8B-B14F-4D97-AF65-F5344CB8AC3E}">
        <p14:creationId xmlns:p14="http://schemas.microsoft.com/office/powerpoint/2010/main" val="255199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17</a:t>
            </a:fld>
            <a:endParaRPr lang="en-US"/>
          </a:p>
        </p:txBody>
      </p:sp>
      <p:sp>
        <p:nvSpPr>
          <p:cNvPr id="5" name="Notes Placeholder 2"/>
          <p:cNvSpPr>
            <a:spLocks noGrp="1"/>
          </p:cNvSpPr>
          <p:nvPr>
            <p:ph type="body" idx="1"/>
          </p:nvPr>
        </p:nvSpPr>
        <p:spPr/>
        <p:txBody>
          <a:bodyPr/>
          <a:lstStyle/>
          <a:p>
            <a:r>
              <a:rPr lang="en-US" dirty="0" smtClean="0"/>
              <a:t>In our third and final option, Sally explores a completely different </a:t>
            </a:r>
            <a:r>
              <a:rPr lang="en-US" dirty="0" smtClean="0"/>
              <a:t>job function and job </a:t>
            </a:r>
            <a:r>
              <a:rPr lang="en-US" dirty="0" smtClean="0"/>
              <a:t>family.</a:t>
            </a:r>
          </a:p>
          <a:p>
            <a:endParaRPr lang="en-US" dirty="0"/>
          </a:p>
          <a:p>
            <a:r>
              <a:rPr lang="en-US" dirty="0" smtClean="0"/>
              <a:t>In this case, because Sally has a Finance degree and perhaps transferrable skills, she decides a role in the Finance function and Financial Analysis job family might </a:t>
            </a:r>
            <a:r>
              <a:rPr lang="en-US" dirty="0" smtClean="0"/>
              <a:t>be a good opportunity.</a:t>
            </a:r>
            <a:endParaRPr lang="en-US" dirty="0" smtClean="0"/>
          </a:p>
          <a:p>
            <a:endParaRPr lang="en-US" dirty="0"/>
          </a:p>
          <a:p>
            <a:r>
              <a:rPr lang="en-US" dirty="0" smtClean="0"/>
              <a:t>She then reviews the role descriptor to see if this might be a possible career move either now (if the role is currently posted) or in the future when the role is posted.</a:t>
            </a:r>
          </a:p>
          <a:p>
            <a:endParaRPr lang="en-US" dirty="0"/>
          </a:p>
          <a:p>
            <a:r>
              <a:rPr lang="en-US" dirty="0" smtClean="0"/>
              <a:t>She will be able to learn what job requirements, skills and competencies are required and, by reading the Job Summary and Fundamental Responsibilities, she can determine if this is a role she might be interested in as part of her career plan.</a:t>
            </a:r>
            <a:endParaRPr lang="en-US" dirty="0"/>
          </a:p>
          <a:p>
            <a:endParaRPr lang="en-US" dirty="0"/>
          </a:p>
        </p:txBody>
      </p:sp>
    </p:spTree>
    <p:extLst>
      <p:ext uri="{BB962C8B-B14F-4D97-AF65-F5344CB8AC3E}">
        <p14:creationId xmlns:p14="http://schemas.microsoft.com/office/powerpoint/2010/main" val="2902685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We </a:t>
            </a:r>
            <a:r>
              <a:rPr lang="en-US" baseline="0" dirty="0" smtClean="0"/>
              <a:t>are in the early stages of talking to our systems team about developing </a:t>
            </a:r>
            <a:r>
              <a:rPr lang="en-US" baseline="0" dirty="0" smtClean="0"/>
              <a:t>a tool by which employees, managers, and future employees would be able to view all the jobs in the framework and compare roles. This slide is an example of how the tool would work.  </a:t>
            </a:r>
            <a:r>
              <a:rPr lang="en-US" baseline="0" dirty="0" smtClean="0"/>
              <a:t>We hope to have the ability to select more than </a:t>
            </a:r>
            <a:r>
              <a:rPr lang="en-US" baseline="0" dirty="0" smtClean="0"/>
              <a:t>one </a:t>
            </a:r>
            <a:r>
              <a:rPr lang="en-US" baseline="0" dirty="0" smtClean="0"/>
              <a:t>role at a time – we are thinking up to 3 roles.  It would be like wanting to buy a car and you are not sure if you want to buy a Nissan, Toyota, or Kia.</a:t>
            </a:r>
          </a:p>
          <a:p>
            <a:endParaRPr lang="en-US" baseline="0" dirty="0" smtClean="0"/>
          </a:p>
          <a:p>
            <a:r>
              <a:rPr lang="en-US" baseline="0" dirty="0" smtClean="0"/>
              <a:t>This will be “one stop” shopping for thinking about your next career move, including the skills and abilities needed,</a:t>
            </a:r>
            <a:r>
              <a:rPr lang="en-US" dirty="0" smtClean="0"/>
              <a:t> type of experience necessary, competencies you might need to develop and even education, licenses or certifications that might be required for a given role.</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18</a:t>
            </a:fld>
            <a:endParaRPr lang="en-US"/>
          </a:p>
        </p:txBody>
      </p:sp>
    </p:spTree>
    <p:extLst>
      <p:ext uri="{BB962C8B-B14F-4D97-AF65-F5344CB8AC3E}">
        <p14:creationId xmlns:p14="http://schemas.microsoft.com/office/powerpoint/2010/main" val="51961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91239"/>
            <a:ext cx="5792227" cy="4901390"/>
          </a:xfrm>
        </p:spPr>
        <p:txBody>
          <a:bodyPr/>
          <a:lstStyle/>
          <a:p>
            <a:pPr lvl="0"/>
            <a:r>
              <a:rPr lang="en-US" sz="1050" b="1" dirty="0" smtClean="0"/>
              <a:t>1.  Base </a:t>
            </a:r>
            <a:r>
              <a:rPr lang="en-US" sz="1050" b="1" dirty="0"/>
              <a:t>salaries will not be affected by this project.</a:t>
            </a:r>
            <a:endParaRPr lang="en-US" sz="1050" dirty="0"/>
          </a:p>
          <a:p>
            <a:r>
              <a:rPr lang="en-US" sz="1050" dirty="0"/>
              <a:t>Staff employee base salaries will not be reduced as a part of the Job Framework Redesign Project. In addition, there are no planned increases to employee base salaries as a part of the Job Framework Redesign Project. </a:t>
            </a:r>
          </a:p>
          <a:p>
            <a:r>
              <a:rPr lang="en-US" sz="1050" dirty="0"/>
              <a:t> </a:t>
            </a:r>
          </a:p>
          <a:p>
            <a:pPr lvl="0"/>
            <a:r>
              <a:rPr lang="en-US" sz="1050" b="1" dirty="0" smtClean="0"/>
              <a:t>2.  Jobs </a:t>
            </a:r>
            <a:r>
              <a:rPr lang="en-US" sz="1050" b="1" dirty="0"/>
              <a:t>will not be eliminated and job duties will not change as a result of this project.</a:t>
            </a:r>
            <a:endParaRPr lang="en-US" sz="1050" dirty="0"/>
          </a:p>
          <a:p>
            <a:r>
              <a:rPr lang="en-US" sz="1050" dirty="0"/>
              <a:t>Staff employee’s job duties will not change as a result of the Job Framework Redesign Project. Every staff employee will have a new role descriptor that includes the fundamental responsibilities of the job.</a:t>
            </a:r>
          </a:p>
          <a:p>
            <a:r>
              <a:rPr lang="en-US" sz="1050" b="1" dirty="0"/>
              <a:t> </a:t>
            </a:r>
            <a:endParaRPr lang="en-US" sz="1050" dirty="0"/>
          </a:p>
          <a:p>
            <a:pPr lvl="0"/>
            <a:r>
              <a:rPr lang="en-US" sz="1050" b="1" dirty="0" smtClean="0"/>
              <a:t>3.  Benefits </a:t>
            </a:r>
            <a:r>
              <a:rPr lang="en-US" sz="1050" b="1" dirty="0"/>
              <a:t>for employees in PAO positions will not change as a result of this project. </a:t>
            </a:r>
            <a:endParaRPr lang="en-US" sz="1050" dirty="0"/>
          </a:p>
          <a:p>
            <a:r>
              <a:rPr lang="en-US" sz="1050" dirty="0"/>
              <a:t>The PAO classification will not be a part of the new framework. These positions will become part of the non-exempt career structure. Staff employees currently classified as PAO will have their existing benefits grandfathered until they change roles. Whenever a staff employee moves into a new role, whether a lateral move or a promotion, they will assume the benefits for that new role (example: exempt vs. nonexempt benefits). </a:t>
            </a:r>
          </a:p>
          <a:p>
            <a:r>
              <a:rPr lang="en-US" sz="1050" dirty="0"/>
              <a:t> </a:t>
            </a:r>
          </a:p>
          <a:p>
            <a:pPr lvl="0"/>
            <a:r>
              <a:rPr lang="en-US" sz="1050" b="1" dirty="0" smtClean="0"/>
              <a:t>4.  A </a:t>
            </a:r>
            <a:r>
              <a:rPr lang="en-US" sz="1050" b="1" dirty="0"/>
              <a:t>modern job framework will replace the existing structures. </a:t>
            </a:r>
            <a:endParaRPr lang="en-US" sz="1050" dirty="0"/>
          </a:p>
          <a:p>
            <a:r>
              <a:rPr lang="en-US" sz="1050" dirty="0"/>
              <a:t>The existing classification structures for appointed staff at Indiana University are being retired and replaced with a modernized job framework that better aligns with best practices of universities and organizations. The new framework will be simple, more consistent, transparent, and will empower staff employees to determine their own career path or “next move” at IU. In addition, staff employees will be able to focus on skill development in their current role or in preparation for a new one. </a:t>
            </a:r>
          </a:p>
          <a:p>
            <a:r>
              <a:rPr lang="en-US" sz="1050" dirty="0"/>
              <a:t> </a:t>
            </a:r>
          </a:p>
          <a:p>
            <a:pPr lvl="0"/>
            <a:r>
              <a:rPr lang="en-US" sz="1050" b="1" dirty="0" smtClean="0"/>
              <a:t>5.  The </a:t>
            </a:r>
            <a:r>
              <a:rPr lang="en-US" sz="1050" b="1" dirty="0"/>
              <a:t>approach of the job framework project is informed by research into other universities and employers. </a:t>
            </a:r>
            <a:endParaRPr lang="en-US" sz="1050" dirty="0"/>
          </a:p>
          <a:p>
            <a:r>
              <a:rPr lang="en-US" sz="1050" dirty="0"/>
              <a:t>The framework is being built using third-party surveys to help inform appropriate functions, families, career structures, and career levels. These surveys represent many universities as well as the larger external job market that includes private and public organizations. Discussions with other universities and research of similar job framework projects informs communications strategies, terminology, and educational resources. </a:t>
            </a:r>
          </a:p>
          <a:p>
            <a:pPr marL="228600" indent="-228600">
              <a:buAutoNum type="arabicPeriod" startAt="4"/>
            </a:pPr>
            <a:endParaRPr lang="en-US" sz="105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19</a:t>
            </a:fld>
            <a:endParaRPr lang="en-US"/>
          </a:p>
        </p:txBody>
      </p:sp>
    </p:spTree>
    <p:extLst>
      <p:ext uri="{BB962C8B-B14F-4D97-AF65-F5344CB8AC3E}">
        <p14:creationId xmlns:p14="http://schemas.microsoft.com/office/powerpoint/2010/main" val="159139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2</a:t>
            </a:fld>
            <a:endParaRPr lang="en-US"/>
          </a:p>
        </p:txBody>
      </p:sp>
      <p:sp>
        <p:nvSpPr>
          <p:cNvPr id="5" name="Notes Placeholder 2"/>
          <p:cNvSpPr>
            <a:spLocks noGrp="1"/>
          </p:cNvSpPr>
          <p:nvPr>
            <p:ph type="body" idx="1"/>
          </p:nvPr>
        </p:nvSpPr>
        <p:spPr/>
        <p:txBody>
          <a:bodyPr/>
          <a:lstStyle/>
          <a:p>
            <a:r>
              <a:rPr lang="en-US" dirty="0" smtClean="0"/>
              <a:t>Here’s today’s topics for our discussion:  go through the topics.</a:t>
            </a:r>
          </a:p>
          <a:p>
            <a:endParaRPr lang="en-US" dirty="0"/>
          </a:p>
          <a:p>
            <a:r>
              <a:rPr lang="en-US" dirty="0" smtClean="0"/>
              <a:t>We will talk about the Job Framework </a:t>
            </a:r>
            <a:r>
              <a:rPr lang="en-US" b="1" dirty="0" smtClean="0"/>
              <a:t>elements</a:t>
            </a:r>
            <a:r>
              <a:rPr lang="en-US" dirty="0" smtClean="0"/>
              <a:t> in detail.</a:t>
            </a:r>
          </a:p>
          <a:p>
            <a:endParaRPr lang="en-US" dirty="0"/>
          </a:p>
          <a:p>
            <a:r>
              <a:rPr lang="en-US" dirty="0" smtClean="0"/>
              <a:t>We have a couple of </a:t>
            </a:r>
            <a:r>
              <a:rPr lang="en-US" b="1" dirty="0" smtClean="0"/>
              <a:t>examples</a:t>
            </a:r>
            <a:r>
              <a:rPr lang="en-US" dirty="0" smtClean="0"/>
              <a:t> to take you through.</a:t>
            </a:r>
          </a:p>
          <a:p>
            <a:endParaRPr lang="en-US" dirty="0"/>
          </a:p>
          <a:p>
            <a:r>
              <a:rPr lang="en-US" dirty="0" smtClean="0"/>
              <a:t>Our top 10 takeaways are the top 10 things we</a:t>
            </a:r>
            <a:r>
              <a:rPr lang="en-US" baseline="0" dirty="0" smtClean="0"/>
              <a:t> want</a:t>
            </a:r>
            <a:r>
              <a:rPr lang="en-US" dirty="0" smtClean="0"/>
              <a:t> employees</a:t>
            </a:r>
            <a:r>
              <a:rPr lang="en-US" baseline="0" dirty="0" smtClean="0"/>
              <a:t> to </a:t>
            </a:r>
            <a:r>
              <a:rPr lang="en-US" dirty="0" smtClean="0"/>
              <a:t>know and</a:t>
            </a:r>
            <a:r>
              <a:rPr lang="en-US" baseline="0" dirty="0" smtClean="0"/>
              <a:t> understand about the project</a:t>
            </a:r>
            <a:r>
              <a:rPr lang="en-US" dirty="0" smtClean="0"/>
              <a:t>.</a:t>
            </a:r>
          </a:p>
          <a:p>
            <a:endParaRPr lang="en-US" dirty="0"/>
          </a:p>
          <a:p>
            <a:r>
              <a:rPr lang="en-US" dirty="0" smtClean="0"/>
              <a:t>We will talk a little about our </a:t>
            </a:r>
            <a:r>
              <a:rPr lang="en-US" b="1" dirty="0" smtClean="0"/>
              <a:t>next steps </a:t>
            </a:r>
            <a:r>
              <a:rPr lang="en-US" dirty="0" smtClean="0"/>
              <a:t>and then allow time for you to ask questions.  </a:t>
            </a:r>
          </a:p>
          <a:p>
            <a:endParaRPr lang="en-US" dirty="0"/>
          </a:p>
          <a:p>
            <a:endParaRPr lang="en-US" dirty="0"/>
          </a:p>
          <a:p>
            <a:endParaRPr lang="en-US" dirty="0"/>
          </a:p>
        </p:txBody>
      </p:sp>
    </p:spTree>
    <p:extLst>
      <p:ext uri="{BB962C8B-B14F-4D97-AF65-F5344CB8AC3E}">
        <p14:creationId xmlns:p14="http://schemas.microsoft.com/office/powerpoint/2010/main" val="4075972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02775"/>
            <a:ext cx="5608320" cy="4789854"/>
          </a:xfrm>
        </p:spPr>
        <p:txBody>
          <a:bodyPr/>
          <a:lstStyle/>
          <a:p>
            <a:r>
              <a:rPr lang="en-US" sz="1050" dirty="0" smtClean="0"/>
              <a:t>6. </a:t>
            </a:r>
            <a:r>
              <a:rPr lang="en-US" sz="1050" b="1" dirty="0" smtClean="0"/>
              <a:t>The </a:t>
            </a:r>
            <a:r>
              <a:rPr lang="en-US" sz="1050" b="1" dirty="0"/>
              <a:t>new framework will update key components that help organize jobs</a:t>
            </a:r>
            <a:r>
              <a:rPr lang="en-US" sz="1050" b="1" dirty="0" smtClean="0"/>
              <a:t>.</a:t>
            </a:r>
          </a:p>
          <a:p>
            <a:r>
              <a:rPr lang="en-US" sz="1050" dirty="0" smtClean="0"/>
              <a:t>Staff </a:t>
            </a:r>
            <a:r>
              <a:rPr lang="en-US" sz="1050" dirty="0"/>
              <a:t>jobs will be placed within the framework using new: </a:t>
            </a:r>
            <a:r>
              <a:rPr lang="en-US" sz="1050" dirty="0" smtClean="0"/>
              <a:t> Job Functions, Job Families, Career Levels, Salary Ranges, Job Titles, and Role Descriptors</a:t>
            </a:r>
          </a:p>
          <a:p>
            <a:endParaRPr lang="en-US" sz="1050" dirty="0"/>
          </a:p>
          <a:p>
            <a:r>
              <a:rPr lang="en-US" sz="1050" b="1" dirty="0" smtClean="0"/>
              <a:t>7.  Streamlined </a:t>
            </a:r>
            <a:r>
              <a:rPr lang="en-US" sz="1050" b="1" dirty="0"/>
              <a:t>and consistent titles will help provide better insight into career opportunities at IU. </a:t>
            </a:r>
            <a:endParaRPr lang="en-US" sz="1050" b="1" dirty="0" smtClean="0"/>
          </a:p>
          <a:p>
            <a:r>
              <a:rPr lang="en-US" sz="1050" dirty="0"/>
              <a:t>The new framework will have a streamlined and consistent titling structure across the university. Titles for similar roles will be aligned to better depict how jobs are related. This common language will help current and prospective staff employees more easily determine what their next career move might be. </a:t>
            </a:r>
          </a:p>
          <a:p>
            <a:endParaRPr lang="en-US" sz="1050" dirty="0"/>
          </a:p>
          <a:p>
            <a:r>
              <a:rPr lang="en-US" sz="1050" dirty="0" smtClean="0"/>
              <a:t>8.  </a:t>
            </a:r>
            <a:r>
              <a:rPr lang="en-US" sz="1050" b="1" dirty="0" smtClean="0"/>
              <a:t>New </a:t>
            </a:r>
            <a:r>
              <a:rPr lang="en-US" sz="1050" b="1" dirty="0"/>
              <a:t>role descriptors will focus on roles, not individuals. </a:t>
            </a:r>
            <a:endParaRPr lang="en-US" sz="1050" b="1" dirty="0" smtClean="0"/>
          </a:p>
          <a:p>
            <a:r>
              <a:rPr lang="en-US" sz="1050" dirty="0"/>
              <a:t>The new framework moves away from very granular, unique position descriptions focused primarily on individuals, and creates new role descriptors focused on the primary purpose of jobs. </a:t>
            </a:r>
          </a:p>
          <a:p>
            <a:endParaRPr lang="en-US" sz="1050" dirty="0"/>
          </a:p>
          <a:p>
            <a:pPr marL="228600" indent="-228600">
              <a:buAutoNum type="arabicPeriod" startAt="9"/>
            </a:pPr>
            <a:r>
              <a:rPr lang="en-US" sz="1050" b="1" dirty="0" smtClean="0"/>
              <a:t>Position </a:t>
            </a:r>
            <a:r>
              <a:rPr lang="en-US" sz="1050" b="1" dirty="0"/>
              <a:t>reclassifications and updates continue, but will be frozen prior to the transition. </a:t>
            </a:r>
            <a:endParaRPr lang="en-US" sz="1050" b="1" dirty="0" smtClean="0"/>
          </a:p>
          <a:p>
            <a:r>
              <a:rPr lang="en-US" sz="1050" dirty="0"/>
              <a:t>Position activity requests (significant updates, reclassification reviews, etc.) will continue to be reviewed while the new framework is being built. When implementation of the new framework nears, position classifications will need to be frozen and the IU HR Compensation team will no longer review or accept position activity requests.</a:t>
            </a:r>
          </a:p>
          <a:p>
            <a:endParaRPr lang="en-US" sz="1050" dirty="0" smtClean="0"/>
          </a:p>
          <a:p>
            <a:r>
              <a:rPr lang="en-US" sz="1050" b="1" dirty="0" smtClean="0"/>
              <a:t>10.  The </a:t>
            </a:r>
            <a:r>
              <a:rPr lang="en-US" sz="1050" b="1" dirty="0"/>
              <a:t>ability for managers and HR business partners to request salary changes will continue in the new framework. </a:t>
            </a:r>
            <a:endParaRPr lang="en-US" sz="1050" b="1" dirty="0" smtClean="0"/>
          </a:p>
          <a:p>
            <a:r>
              <a:rPr lang="en-US" sz="1050" dirty="0"/>
              <a:t>Salary changes under the new framework can continue to be recommended by managers and HR business partners with the appropriate approvals. </a:t>
            </a:r>
          </a:p>
          <a:p>
            <a:endParaRPr lang="en-US" sz="1050" dirty="0"/>
          </a:p>
        </p:txBody>
      </p:sp>
      <p:sp>
        <p:nvSpPr>
          <p:cNvPr id="4" name="Slide Number Placeholder 3"/>
          <p:cNvSpPr>
            <a:spLocks noGrp="1"/>
          </p:cNvSpPr>
          <p:nvPr>
            <p:ph type="sldNum" sz="quarter" idx="10"/>
          </p:nvPr>
        </p:nvSpPr>
        <p:spPr/>
        <p:txBody>
          <a:bodyPr/>
          <a:lstStyle/>
          <a:p>
            <a:fld id="{9706D261-4ACC-5E49-97C5-9D8FD2D9A3AF}" type="slidenum">
              <a:rPr lang="en-US" smtClean="0"/>
              <a:t>20</a:t>
            </a:fld>
            <a:endParaRPr lang="en-US"/>
          </a:p>
        </p:txBody>
      </p:sp>
    </p:spTree>
    <p:extLst>
      <p:ext uri="{BB962C8B-B14F-4D97-AF65-F5344CB8AC3E}">
        <p14:creationId xmlns:p14="http://schemas.microsoft.com/office/powerpoint/2010/main" val="1831931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6D261-4ACC-5E49-97C5-9D8FD2D9A3AF}" type="slidenum">
              <a:rPr lang="en-US" smtClean="0"/>
              <a:t>21</a:t>
            </a:fld>
            <a:endParaRPr lang="en-US"/>
          </a:p>
        </p:txBody>
      </p:sp>
    </p:spTree>
    <p:extLst>
      <p:ext uri="{BB962C8B-B14F-4D97-AF65-F5344CB8AC3E}">
        <p14:creationId xmlns:p14="http://schemas.microsoft.com/office/powerpoint/2010/main" val="1649643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22</a:t>
            </a:fld>
            <a:endParaRPr lang="en-US"/>
          </a:p>
        </p:txBody>
      </p:sp>
      <p:sp>
        <p:nvSpPr>
          <p:cNvPr id="5" name="Notes Placeholder 2"/>
          <p:cNvSpPr>
            <a:spLocks noGrp="1"/>
          </p:cNvSpPr>
          <p:nvPr>
            <p:ph type="body" idx="1"/>
          </p:nvPr>
        </p:nvSpPr>
        <p:spPr/>
        <p:txBody>
          <a:bodyPr/>
          <a:lstStyle/>
          <a:p>
            <a:r>
              <a:rPr lang="en-US" dirty="0" smtClean="0"/>
              <a:t>Next Steps – lots of work to be done over the next year to get the job framework built.  We hope that you now have a better idea of what the new framework will look like and what it means to each of you.</a:t>
            </a:r>
          </a:p>
          <a:p>
            <a:endParaRPr lang="en-US" dirty="0"/>
          </a:p>
          <a:p>
            <a:r>
              <a:rPr lang="en-US" dirty="0" smtClean="0"/>
              <a:t>We will posting the job functions and families on our project website sometime in November.  You will continue to have a way to ask questions via our Mach Form on the website.</a:t>
            </a:r>
          </a:p>
          <a:p>
            <a:endParaRPr lang="en-US" dirty="0"/>
          </a:p>
          <a:p>
            <a:r>
              <a:rPr lang="en-US" dirty="0" smtClean="0"/>
              <a:t>We will be collaborating with our HR partners which are our key HR contacts in departments across the University and key stakeholders to get input on the role descriptions as we build them out.  As mentioned earlier, </a:t>
            </a:r>
            <a:r>
              <a:rPr lang="en-US" dirty="0" smtClean="0">
                <a:solidFill>
                  <a:srgbClr val="00B0F0"/>
                </a:solidFill>
              </a:rPr>
              <a:t>the IU</a:t>
            </a:r>
            <a:r>
              <a:rPr lang="en-US" dirty="0" smtClean="0"/>
              <a:t>HR Compensation </a:t>
            </a:r>
            <a:r>
              <a:rPr lang="en-US" dirty="0" smtClean="0">
                <a:solidFill>
                  <a:srgbClr val="00B0F0"/>
                </a:solidFill>
              </a:rPr>
              <a:t>Programs team</a:t>
            </a:r>
            <a:r>
              <a:rPr lang="en-US" dirty="0" smtClean="0"/>
              <a:t> is taking the lead to develop the drafts to ensure consistency across the University.</a:t>
            </a:r>
          </a:p>
          <a:p>
            <a:endParaRPr lang="en-US" dirty="0"/>
          </a:p>
          <a:p>
            <a:r>
              <a:rPr lang="en-US" dirty="0" smtClean="0"/>
              <a:t>We are utilizing our software to help </a:t>
            </a:r>
            <a:r>
              <a:rPr lang="en-US" dirty="0" smtClean="0"/>
              <a:t>us</a:t>
            </a:r>
            <a:r>
              <a:rPr lang="en-US" baseline="0" dirty="0" smtClean="0"/>
              <a:t> write and vet the role descriptors</a:t>
            </a:r>
            <a:r>
              <a:rPr lang="en-US" dirty="0" smtClean="0"/>
              <a:t>.  </a:t>
            </a:r>
            <a:r>
              <a:rPr lang="en-US" dirty="0" smtClean="0"/>
              <a:t>Once we roll out the Job Framework you, as employees, will have access to not only your own role descriptor, but every role descriptor included in the framework.  </a:t>
            </a:r>
          </a:p>
          <a:p>
            <a:endParaRPr lang="en-US" dirty="0"/>
          </a:p>
          <a:p>
            <a:r>
              <a:rPr lang="en-US" dirty="0" smtClean="0"/>
              <a:t>As mentioned at the beginning of our session, we plan on another Listening Session in the Spring. Watch for more information on our website. </a:t>
            </a:r>
          </a:p>
          <a:p>
            <a:endParaRPr lang="en-US" dirty="0"/>
          </a:p>
          <a:p>
            <a:r>
              <a:rPr lang="en-US" dirty="0" smtClean="0"/>
              <a:t>Thanks for coming today and for your questions.</a:t>
            </a:r>
            <a:endParaRPr lang="en-US" dirty="0"/>
          </a:p>
        </p:txBody>
      </p:sp>
    </p:spTree>
    <p:extLst>
      <p:ext uri="{BB962C8B-B14F-4D97-AF65-F5344CB8AC3E}">
        <p14:creationId xmlns:p14="http://schemas.microsoft.com/office/powerpoint/2010/main" val="164769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6D261-4ACC-5E49-97C5-9D8FD2D9A3AF}" type="slidenum">
              <a:rPr lang="en-US" smtClean="0"/>
              <a:t>23</a:t>
            </a:fld>
            <a:endParaRPr lang="en-US"/>
          </a:p>
        </p:txBody>
      </p:sp>
    </p:spTree>
    <p:extLst>
      <p:ext uri="{BB962C8B-B14F-4D97-AF65-F5344CB8AC3E}">
        <p14:creationId xmlns:p14="http://schemas.microsoft.com/office/powerpoint/2010/main" val="416675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The system title will depend on the career structure (non-exempt individual contributor, exempt independent contributor, or people leader). If the position is currently non-exempt, the system title might remain “coordinator”. If the position is currently exempt, the system title would change since coordinator is a system title that will be used only for non-exempt independent contributor positions.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68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A: Individuals who currently hold PAO positions will move into the non-exempt individual contributor career structure with grandfathered benefits so long as they remain in the position. If the individual moves into another non-exempt individual contributor role (even at the same level), the benefits offerings will change to be consistent with all other non-exempt individual contributor roles. If the individual moves into an exempt individual contributor role or an exempt people leader role the benefits offerings will not change and will be consistent with all other exempt roles. When a formerly classified PAO position becomes vacant, benefits will no longer be grandfathered to the position. Going forward, the position will be eligible for the same benefits offered to all other non-exempt individual contributor roles.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380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A: The IUHR Compensation Programs team will have different approaches for developing role descriptors based on what makes the most sense for the job family. For most roles, IUHR Compensation Programs will take the lead on writing the first draft of the role descriptor. We will then work with stakeholders and business partners in departments, schools, RC’s, and across campuses to vet and get feedback on what we’ve drafted. We will work to make sure that we vet role descriptors with business partners and managers that support areas where there are numerous positions performing a given role (in other words, areas that could be considered “subject matter experts” for the role(s)). For roles that are very unique and/or specific, stakeholders, business partners, and/or managers may even reach to employees in these positions for feedback or information.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483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A: Depending on the level of the role, there will be working titles that will be available to use with local HR and/or management approval in email signatures, business cards, etc. The purpose of creating new system titles is to bring consistency to titling for roles performing the same fundamental responsibilities. If the role is a higher level exempt independent contributor role, there will likely be flexibility to use Associate Director as a working title.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46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A. The IUHR Compensation Programs team acknowledges and understands that “hybrid” roles exist across the university. When considering which function/family is most appropriate, we will be first thinking about the primary purpose of the role (why does it exist) to determine which function/family makes the most sense. If the role is truly 50/50 split between two functions (or families), we’ll work with stakeholders and business partners to make the best possible decision considering all factors. There is a possibility that we may need to create additional families to accommodate truly “hybrid” roles.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793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taking the time to be a part of this recorded session.  Please visit our Job Framework Redesign website.</a:t>
            </a:r>
          </a:p>
          <a:p>
            <a:endParaRPr lang="en-US" dirty="0" smtClean="0"/>
          </a:p>
          <a:p>
            <a:r>
              <a:rPr lang="en-US" dirty="0" smtClean="0"/>
              <a:t>If you have additional questions, there is a </a:t>
            </a:r>
            <a:r>
              <a:rPr lang="en-US" dirty="0" err="1" smtClean="0"/>
              <a:t>mach</a:t>
            </a:r>
            <a:r>
              <a:rPr lang="en-US" dirty="0" smtClean="0"/>
              <a:t> </a:t>
            </a:r>
            <a:r>
              <a:rPr lang="en-US" dirty="0" smtClean="0"/>
              <a:t>form on the project website </a:t>
            </a:r>
            <a:r>
              <a:rPr lang="en-US" dirty="0" smtClean="0"/>
              <a:t>that you can use to submit questions.</a:t>
            </a:r>
          </a:p>
          <a:p>
            <a:endParaRPr lang="en-US" dirty="0" smtClean="0"/>
          </a:p>
          <a:p>
            <a:r>
              <a:rPr lang="en-US" dirty="0" smtClean="0"/>
              <a:t>Be sure and watch for future communications announcing the Fall Listening Session and visit our website </a:t>
            </a:r>
            <a:r>
              <a:rPr lang="en-US" dirty="0" smtClean="0"/>
              <a:t>for </a:t>
            </a:r>
            <a:r>
              <a:rPr lang="en-US" dirty="0" smtClean="0"/>
              <a:t>updates.</a:t>
            </a:r>
          </a:p>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29</a:t>
            </a:fld>
            <a:endParaRPr lang="en-US"/>
          </a:p>
        </p:txBody>
      </p:sp>
      <p:sp>
        <p:nvSpPr>
          <p:cNvPr id="5" name="TextBox 4"/>
          <p:cNvSpPr txBox="1"/>
          <p:nvPr/>
        </p:nvSpPr>
        <p:spPr>
          <a:xfrm>
            <a:off x="1601652" y="1766219"/>
            <a:ext cx="4227648" cy="923330"/>
          </a:xfrm>
          <a:prstGeom prst="rect">
            <a:avLst/>
          </a:prstGeom>
          <a:noFill/>
        </p:spPr>
        <p:txBody>
          <a:bodyPr wrap="square" rtlCol="0">
            <a:spAutoFit/>
          </a:bodyPr>
          <a:lstStyle/>
          <a:p>
            <a:r>
              <a:rPr lang="en-US" dirty="0" smtClean="0">
                <a:solidFill>
                  <a:schemeClr val="bg1"/>
                </a:solidFill>
              </a:rPr>
              <a:t>Visit the Job Framework Redesign website:</a:t>
            </a:r>
          </a:p>
          <a:p>
            <a:endParaRPr lang="en-US" dirty="0" smtClean="0">
              <a:solidFill>
                <a:schemeClr val="bg1"/>
              </a:solidFill>
            </a:endParaRPr>
          </a:p>
          <a:p>
            <a:r>
              <a:rPr lang="en-US" b="1" smtClean="0">
                <a:solidFill>
                  <a:schemeClr val="bg1"/>
                </a:solidFill>
              </a:rPr>
              <a:t>           http</a:t>
            </a:r>
            <a:r>
              <a:rPr lang="en-US" b="1" dirty="0">
                <a:solidFill>
                  <a:schemeClr val="bg1"/>
                </a:solidFill>
              </a:rPr>
              <a:t>://hr.iu.edu/redesign/</a:t>
            </a:r>
          </a:p>
        </p:txBody>
      </p:sp>
    </p:spTree>
    <p:extLst>
      <p:ext uri="{BB962C8B-B14F-4D97-AF65-F5344CB8AC3E}">
        <p14:creationId xmlns:p14="http://schemas.microsoft.com/office/powerpoint/2010/main" val="10749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a:t>
            </a:fld>
            <a:endParaRPr lang="en-US"/>
          </a:p>
        </p:txBody>
      </p:sp>
    </p:spTree>
    <p:extLst>
      <p:ext uri="{BB962C8B-B14F-4D97-AF65-F5344CB8AC3E}">
        <p14:creationId xmlns:p14="http://schemas.microsoft.com/office/powerpoint/2010/main" val="46488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80880"/>
            <a:ext cx="5608320" cy="4183380"/>
          </a:xfrm>
        </p:spPr>
        <p:txBody>
          <a:bodyPr/>
          <a:lstStyle/>
          <a:p>
            <a:r>
              <a:rPr lang="en-US" dirty="0" smtClean="0"/>
              <a:t>By now we are hoping all of you have visited our website?</a:t>
            </a:r>
            <a:endParaRPr lang="en-US" dirty="0"/>
          </a:p>
          <a:p>
            <a:endParaRPr lang="en-US" dirty="0"/>
          </a:p>
          <a:p>
            <a:r>
              <a:rPr lang="en-US" dirty="0" smtClean="0"/>
              <a:t>As a reminder, for </a:t>
            </a:r>
            <a:r>
              <a:rPr lang="en-US" dirty="0"/>
              <a:t>those of you that haven’t had a chance, we encourage you to check it out as we </a:t>
            </a:r>
            <a:r>
              <a:rPr lang="en-US" dirty="0" smtClean="0"/>
              <a:t>continue </a:t>
            </a:r>
            <a:r>
              <a:rPr lang="en-US" dirty="0"/>
              <a:t>to add new definitions, Q&amp;A, events and other </a:t>
            </a:r>
            <a:r>
              <a:rPr lang="en-US" dirty="0" smtClean="0"/>
              <a:t>updates.  </a:t>
            </a:r>
            <a:r>
              <a:rPr lang="en-US" dirty="0"/>
              <a:t>I</a:t>
            </a:r>
            <a:r>
              <a:rPr lang="en-US" dirty="0" smtClean="0"/>
              <a:t>t’s a key place for communications related to the new Job Framework.</a:t>
            </a:r>
            <a:endParaRPr lang="en-US" dirty="0"/>
          </a:p>
          <a:p>
            <a:endParaRPr lang="en-US" dirty="0"/>
          </a:p>
          <a:p>
            <a:r>
              <a:rPr lang="en-US" dirty="0" smtClean="0"/>
              <a:t>As a reminder for those of you who attended our Spring session and for those of you who didn’t  -- the </a:t>
            </a:r>
            <a:r>
              <a:rPr lang="en-US" dirty="0"/>
              <a:t>most important elements of our new design are:</a:t>
            </a:r>
          </a:p>
          <a:p>
            <a:pPr marL="171450" indent="-171450">
              <a:buFont typeface="Wingdings" panose="05000000000000000000" pitchFamily="2" charset="2"/>
              <a:buChar char="§"/>
            </a:pPr>
            <a:r>
              <a:rPr lang="en-US" dirty="0"/>
              <a:t>Simplicity</a:t>
            </a:r>
          </a:p>
          <a:p>
            <a:pPr marL="171450" indent="-171450">
              <a:buFont typeface="Wingdings" panose="05000000000000000000" pitchFamily="2" charset="2"/>
              <a:buChar char="§"/>
            </a:pPr>
            <a:r>
              <a:rPr lang="en-US" dirty="0"/>
              <a:t>Transparency</a:t>
            </a:r>
          </a:p>
          <a:p>
            <a:pPr marL="171450" indent="-171450">
              <a:buFont typeface="Wingdings" panose="05000000000000000000" pitchFamily="2" charset="2"/>
              <a:buChar char="§"/>
            </a:pPr>
            <a:r>
              <a:rPr lang="en-US" dirty="0"/>
              <a:t>Consistency</a:t>
            </a:r>
          </a:p>
          <a:p>
            <a:endParaRPr lang="en-US" dirty="0"/>
          </a:p>
          <a:p>
            <a:r>
              <a:rPr lang="en-US" dirty="0"/>
              <a:t>The end </a:t>
            </a:r>
            <a:r>
              <a:rPr lang="en-US" dirty="0" smtClean="0"/>
              <a:t>goal is for employees </a:t>
            </a:r>
            <a:r>
              <a:rPr lang="en-US" dirty="0"/>
              <a:t>to be able to search and see jobs across the University as part of determining “what’s next” for them when thinking about a career at IU - whether it’s staying in a current </a:t>
            </a:r>
            <a:r>
              <a:rPr lang="en-US" dirty="0" smtClean="0"/>
              <a:t>job </a:t>
            </a:r>
            <a:r>
              <a:rPr lang="en-US" dirty="0"/>
              <a:t>or preparing for a different or new </a:t>
            </a:r>
            <a:r>
              <a:rPr lang="en-US" dirty="0" smtClean="0"/>
              <a:t>job.  </a:t>
            </a:r>
            <a:r>
              <a:rPr lang="en-US" dirty="0"/>
              <a:t>You will be able to see how jobs relate to one another, what skills and competencies are important to that particular job, the level of the job, and the qualifications necessary for the role.</a:t>
            </a:r>
          </a:p>
          <a:p>
            <a:endParaRPr lang="en-US" dirty="0"/>
          </a:p>
          <a:p>
            <a:r>
              <a:rPr lang="en-US" dirty="0"/>
              <a:t>The whole idea is for you to be able to better understand what skills and development are required for your current role or a new role</a:t>
            </a:r>
            <a:r>
              <a:rPr lang="en-US" dirty="0">
                <a:solidFill>
                  <a:schemeClr val="accent1">
                    <a:lumMod val="75000"/>
                  </a:schemeClr>
                </a:solidFill>
              </a:rPr>
              <a:t>, </a:t>
            </a:r>
            <a:r>
              <a:rPr lang="en-US" dirty="0"/>
              <a:t>which can help guide discussions with your manager about your development.</a:t>
            </a:r>
          </a:p>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360192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6D261-4ACC-5E49-97C5-9D8FD2D9A3AF}" type="slidenum">
              <a:rPr lang="en-US" smtClean="0"/>
              <a:t>5</a:t>
            </a:fld>
            <a:endParaRPr lang="en-US"/>
          </a:p>
        </p:txBody>
      </p:sp>
    </p:spTree>
    <p:extLst>
      <p:ext uri="{BB962C8B-B14F-4D97-AF65-F5344CB8AC3E}">
        <p14:creationId xmlns:p14="http://schemas.microsoft.com/office/powerpoint/2010/main" val="42207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6</a:t>
            </a:fld>
            <a:endParaRPr lang="en-US"/>
          </a:p>
        </p:txBody>
      </p:sp>
      <p:sp>
        <p:nvSpPr>
          <p:cNvPr id="5" name="Notes Placeholder 2"/>
          <p:cNvSpPr>
            <a:spLocks noGrp="1"/>
          </p:cNvSpPr>
          <p:nvPr>
            <p:ph type="body" idx="1"/>
          </p:nvPr>
        </p:nvSpPr>
        <p:spPr/>
        <p:txBody>
          <a:bodyPr/>
          <a:lstStyle/>
          <a:p>
            <a:r>
              <a:rPr lang="en-US" dirty="0" smtClean="0"/>
              <a:t>We will talk about each of these elements today and go through examples.  If you were at our Spring listening session or have been on our web site you may already be familiar with a couple of these elements like Job Function and Job Family.  </a:t>
            </a:r>
            <a:r>
              <a:rPr lang="en-US" dirty="0"/>
              <a:t>W</a:t>
            </a:r>
            <a:r>
              <a:rPr lang="en-US" dirty="0" smtClean="0"/>
              <a:t>e will talk about it briefly again so everyone is on the same page, and then move into helping you understand career levels, new job titles and share an actual example of the new role descriptor.</a:t>
            </a:r>
            <a:endParaRPr lang="en-US" dirty="0"/>
          </a:p>
          <a:p>
            <a:endParaRPr lang="en-US" dirty="0"/>
          </a:p>
        </p:txBody>
      </p:sp>
    </p:spTree>
    <p:extLst>
      <p:ext uri="{BB962C8B-B14F-4D97-AF65-F5344CB8AC3E}">
        <p14:creationId xmlns:p14="http://schemas.microsoft.com/office/powerpoint/2010/main" val="61523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7</a:t>
            </a:fld>
            <a:endParaRPr lang="en-US"/>
          </a:p>
        </p:txBody>
      </p:sp>
      <p:sp>
        <p:nvSpPr>
          <p:cNvPr id="5" name="Notes Placeholder 2"/>
          <p:cNvSpPr>
            <a:spLocks noGrp="1"/>
          </p:cNvSpPr>
          <p:nvPr>
            <p:ph type="body" idx="1"/>
          </p:nvPr>
        </p:nvSpPr>
        <p:spPr/>
        <p:txBody>
          <a:bodyPr/>
          <a:lstStyle/>
          <a:p>
            <a:r>
              <a:rPr lang="en-US" dirty="0" smtClean="0"/>
              <a:t>This is a good reminder for those of you that were here in the Spring.  For those of you that are new to our sessions, organizing jobs by Job Function and Job Family is a standard way to organize and group jobs.  It is a common “best practice” when creating job structures.  </a:t>
            </a:r>
          </a:p>
          <a:p>
            <a:endParaRPr lang="en-US" dirty="0"/>
          </a:p>
          <a:p>
            <a:r>
              <a:rPr lang="en-US" dirty="0"/>
              <a:t>J</a:t>
            </a:r>
            <a:r>
              <a:rPr lang="en-US" dirty="0" smtClean="0"/>
              <a:t>ob functions and job families will be used to organize all jobs across the University.  We will discontinue the use of the labels “professional”, “support staff” and “service”.  Jobs within the Job Functions and Job Families will be placed into either a:</a:t>
            </a:r>
          </a:p>
          <a:p>
            <a:endParaRPr lang="en-US" dirty="0"/>
          </a:p>
          <a:p>
            <a:pPr marL="171450" indent="-171450">
              <a:buFont typeface="Wingdings" panose="05000000000000000000" pitchFamily="2" charset="2"/>
              <a:buChar char="§"/>
            </a:pPr>
            <a:r>
              <a:rPr lang="en-US" dirty="0" smtClean="0"/>
              <a:t>Non-exempt job structure or jobs eligible for Overtime or</a:t>
            </a:r>
          </a:p>
          <a:p>
            <a:pPr marL="171450" indent="-171450">
              <a:buFont typeface="Wingdings" panose="05000000000000000000" pitchFamily="2" charset="2"/>
              <a:buChar char="§"/>
            </a:pPr>
            <a:r>
              <a:rPr lang="en-US" dirty="0" smtClean="0"/>
              <a:t>Exempt job structure or jobs not eligible for Overtime</a:t>
            </a:r>
          </a:p>
          <a:p>
            <a:pPr marL="171450" indent="-171450">
              <a:buFont typeface="Wingdings" panose="05000000000000000000" pitchFamily="2" charset="2"/>
              <a:buChar char="§"/>
            </a:pPr>
            <a:endParaRPr lang="en-US" dirty="0"/>
          </a:p>
          <a:p>
            <a:r>
              <a:rPr lang="en-US" dirty="0" smtClean="0"/>
              <a:t>Think of Job Function as the large category and Job Family as the sub-category or more specific specialty.  These are not specific to a Responsibility Center, Department or School.</a:t>
            </a:r>
          </a:p>
          <a:p>
            <a:endParaRPr lang="en-US" dirty="0"/>
          </a:p>
          <a:p>
            <a:r>
              <a:rPr lang="en-US" dirty="0" smtClean="0"/>
              <a:t>Example:  Job Function:  Student Services/Job Family:  Financial Aid</a:t>
            </a:r>
            <a:endParaRPr lang="en-US" dirty="0"/>
          </a:p>
          <a:p>
            <a:endParaRPr lang="en-US" dirty="0"/>
          </a:p>
        </p:txBody>
      </p:sp>
    </p:spTree>
    <p:extLst>
      <p:ext uri="{BB962C8B-B14F-4D97-AF65-F5344CB8AC3E}">
        <p14:creationId xmlns:p14="http://schemas.microsoft.com/office/powerpoint/2010/main" val="180911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8</a:t>
            </a:fld>
            <a:endParaRPr lang="en-US"/>
          </a:p>
        </p:txBody>
      </p:sp>
      <p:sp>
        <p:nvSpPr>
          <p:cNvPr id="5" name="Notes Placeholder 2"/>
          <p:cNvSpPr>
            <a:spLocks noGrp="1"/>
          </p:cNvSpPr>
          <p:nvPr>
            <p:ph type="body" idx="1"/>
          </p:nvPr>
        </p:nvSpPr>
        <p:spPr>
          <a:xfrm>
            <a:off x="701040" y="4183063"/>
            <a:ext cx="5480685" cy="5008562"/>
          </a:xfrm>
        </p:spPr>
        <p:txBody>
          <a:bodyPr/>
          <a:lstStyle/>
          <a:p>
            <a:r>
              <a:rPr lang="en-US" sz="1050" dirty="0" smtClean="0"/>
              <a:t>Career level defines the level of job.  Think of the career level as a career band with many roles or jobs from different functions and families.  The roles within a career level have similar attributes based on work dimensions which are:</a:t>
            </a:r>
          </a:p>
          <a:p>
            <a:endParaRPr lang="en-US" sz="1050" dirty="0"/>
          </a:p>
          <a:p>
            <a:r>
              <a:rPr lang="en-US" sz="1050" dirty="0"/>
              <a:t>F</a:t>
            </a:r>
            <a:r>
              <a:rPr lang="en-US" sz="1050" dirty="0" smtClean="0"/>
              <a:t>unctional Knowledge</a:t>
            </a:r>
          </a:p>
          <a:p>
            <a:r>
              <a:rPr lang="en-US" sz="1050" dirty="0"/>
              <a:t>P</a:t>
            </a:r>
            <a:r>
              <a:rPr lang="en-US" sz="1050" dirty="0" smtClean="0"/>
              <a:t>roblem </a:t>
            </a:r>
            <a:r>
              <a:rPr lang="en-US" sz="1050" dirty="0"/>
              <a:t>S</a:t>
            </a:r>
            <a:r>
              <a:rPr lang="en-US" sz="1050" dirty="0" smtClean="0"/>
              <a:t>olving and Complexity</a:t>
            </a:r>
            <a:endParaRPr lang="en-US" sz="1050" dirty="0"/>
          </a:p>
          <a:p>
            <a:r>
              <a:rPr lang="en-US" sz="1050" dirty="0" smtClean="0"/>
              <a:t>Autonomy</a:t>
            </a:r>
          </a:p>
          <a:p>
            <a:r>
              <a:rPr lang="en-US" sz="1050" dirty="0" smtClean="0"/>
              <a:t>Decision Making</a:t>
            </a:r>
          </a:p>
          <a:p>
            <a:r>
              <a:rPr lang="en-US" sz="1050" dirty="0"/>
              <a:t>S</a:t>
            </a:r>
            <a:r>
              <a:rPr lang="en-US" sz="1050" dirty="0" smtClean="0"/>
              <a:t>cope and Impact</a:t>
            </a:r>
          </a:p>
          <a:p>
            <a:r>
              <a:rPr lang="en-US" sz="1050" dirty="0"/>
              <a:t>L</a:t>
            </a:r>
            <a:r>
              <a:rPr lang="en-US" sz="1050" dirty="0" smtClean="0"/>
              <a:t>eadership and Influence </a:t>
            </a:r>
          </a:p>
          <a:p>
            <a:endParaRPr lang="en-US" sz="1050" dirty="0"/>
          </a:p>
          <a:p>
            <a:r>
              <a:rPr lang="en-US" sz="1050" dirty="0" smtClean="0"/>
              <a:t>These will be described and embedded in the role descriptors based on Career Level.  The language used to describe the work dimensions is intended to capture what would be typical for that level of work.  The language is not specific to any function/family/job.  </a:t>
            </a:r>
            <a:endParaRPr lang="en-US" sz="1050" dirty="0"/>
          </a:p>
          <a:p>
            <a:endParaRPr lang="en-US" sz="1050" dirty="0" smtClean="0"/>
          </a:p>
          <a:p>
            <a:r>
              <a:rPr lang="en-US" sz="1050" dirty="0" smtClean="0"/>
              <a:t>Note:  Functional Knowledge speaks to the level of understanding (knowledge) necessary to be successful in the role based on the work performed.</a:t>
            </a:r>
          </a:p>
          <a:p>
            <a:endParaRPr lang="en-US" sz="1050" dirty="0">
              <a:solidFill>
                <a:srgbClr val="FF0000"/>
              </a:solidFill>
            </a:endParaRPr>
          </a:p>
          <a:p>
            <a:r>
              <a:rPr lang="en-US" sz="1050" dirty="0" smtClean="0"/>
              <a:t>The work dimension categories were identified based on research into</a:t>
            </a:r>
            <a:r>
              <a:rPr lang="en-US" sz="1050" baseline="0" dirty="0" smtClean="0"/>
              <a:t> career leveling at peer institutions and organizations, as well as third-party survey leveling.</a:t>
            </a:r>
          </a:p>
          <a:p>
            <a:endParaRPr lang="en-US" sz="1050" dirty="0">
              <a:solidFill>
                <a:srgbClr val="FF0000"/>
              </a:solidFill>
            </a:endParaRPr>
          </a:p>
          <a:p>
            <a:r>
              <a:rPr lang="en-US" sz="1050" dirty="0" smtClean="0"/>
              <a:t>A career evolution could be within the same family or could be a different family or even a different job function.  It can be same or different level.  When you think about this in the context of “transferrable” skills, it creates many more options for you to consider and what those possible next moves might be.  </a:t>
            </a:r>
          </a:p>
          <a:p>
            <a:endParaRPr lang="en-US" sz="1050" dirty="0"/>
          </a:p>
          <a:p>
            <a:r>
              <a:rPr lang="en-US" sz="1050" dirty="0" smtClean="0"/>
              <a:t>Think about your career as a lattice or jungle gym versus a ladder.  When you think about your career in terms of a ladder it limits your </a:t>
            </a:r>
            <a:r>
              <a:rPr lang="en-US" sz="1050" dirty="0" smtClean="0"/>
              <a:t>opportunities. What </a:t>
            </a:r>
            <a:r>
              <a:rPr lang="en-US" sz="1050" dirty="0" smtClean="0"/>
              <a:t>if you had the ladder leaning up against the wrong wall?</a:t>
            </a:r>
          </a:p>
          <a:p>
            <a:endParaRPr lang="en-US" dirty="0"/>
          </a:p>
          <a:p>
            <a:endParaRPr lang="en-US" dirty="0"/>
          </a:p>
          <a:p>
            <a:endParaRPr lang="en-US" dirty="0"/>
          </a:p>
        </p:txBody>
      </p:sp>
    </p:spTree>
    <p:extLst>
      <p:ext uri="{BB962C8B-B14F-4D97-AF65-F5344CB8AC3E}">
        <p14:creationId xmlns:p14="http://schemas.microsoft.com/office/powerpoint/2010/main" val="195384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06D261-4ACC-5E49-97C5-9D8FD2D9A3AF}" type="slidenum">
              <a:rPr lang="en-US" smtClean="0"/>
              <a:t>9</a:t>
            </a:fld>
            <a:endParaRPr lang="en-US" dirty="0"/>
          </a:p>
        </p:txBody>
      </p:sp>
      <p:sp>
        <p:nvSpPr>
          <p:cNvPr id="5" name="Notes Placeholder 2"/>
          <p:cNvSpPr>
            <a:spLocks noGrp="1"/>
          </p:cNvSpPr>
          <p:nvPr>
            <p:ph type="body" idx="1"/>
          </p:nvPr>
        </p:nvSpPr>
        <p:spPr/>
        <p:txBody>
          <a:bodyPr/>
          <a:lstStyle/>
          <a:p>
            <a:r>
              <a:rPr lang="en-US" dirty="0"/>
              <a:t>As we have mentioned, in most cases positions will have new “</a:t>
            </a:r>
            <a:r>
              <a:rPr lang="en-US" dirty="0" smtClean="0"/>
              <a:t>system” </a:t>
            </a:r>
            <a:r>
              <a:rPr lang="en-US" dirty="0"/>
              <a:t>titles.  We will allow working titles with certain </a:t>
            </a:r>
            <a:r>
              <a:rPr lang="en-US" dirty="0" smtClean="0"/>
              <a:t>guidelines by level </a:t>
            </a:r>
            <a:r>
              <a:rPr lang="en-US" dirty="0"/>
              <a:t>if employees choose to use them with their supervisor and </a:t>
            </a:r>
            <a:r>
              <a:rPr lang="en-US" dirty="0" smtClean="0"/>
              <a:t>HR business partner’s approvals</a:t>
            </a:r>
            <a:r>
              <a:rPr lang="en-US" dirty="0"/>
              <a:t>.  The working titles will be more commonly used for business cards and/or </a:t>
            </a:r>
            <a:r>
              <a:rPr lang="en-US" dirty="0" smtClean="0"/>
              <a:t>email</a:t>
            </a:r>
            <a:r>
              <a:rPr lang="en-US" baseline="0" dirty="0" smtClean="0"/>
              <a:t> signatures</a:t>
            </a:r>
            <a:r>
              <a:rPr lang="en-US" dirty="0" smtClean="0"/>
              <a:t>.  </a:t>
            </a:r>
            <a:r>
              <a:rPr lang="en-US" dirty="0"/>
              <a:t>We will not be maintaining working titles within </a:t>
            </a:r>
            <a:r>
              <a:rPr lang="en-US" dirty="0" smtClean="0"/>
              <a:t>the </a:t>
            </a:r>
            <a:r>
              <a:rPr lang="en-US" dirty="0"/>
              <a:t>HR systems.  We will talk through an example in a minute.</a:t>
            </a:r>
          </a:p>
          <a:p>
            <a:endParaRPr lang="en-US" dirty="0" smtClean="0"/>
          </a:p>
          <a:p>
            <a:r>
              <a:rPr lang="en-US" dirty="0" smtClean="0"/>
              <a:t>The </a:t>
            </a:r>
            <a:r>
              <a:rPr lang="en-US" dirty="0"/>
              <a:t>creation of new titles gives us an opportunity to create more consistency for “like” roles and provide a common language.  It </a:t>
            </a:r>
            <a:r>
              <a:rPr lang="en-US" dirty="0" smtClean="0"/>
              <a:t>helps us better </a:t>
            </a:r>
            <a:r>
              <a:rPr lang="en-US" dirty="0"/>
              <a:t>understand how jobs are related across the University.  This becomes most important when you think about making a career move.  </a:t>
            </a:r>
          </a:p>
          <a:p>
            <a:endParaRPr lang="en-US" dirty="0" smtClean="0"/>
          </a:p>
          <a:p>
            <a:r>
              <a:rPr lang="en-US" dirty="0" smtClean="0"/>
              <a:t>Let’s </a:t>
            </a:r>
            <a:r>
              <a:rPr lang="en-US" dirty="0"/>
              <a:t>talk about the role descriptor.  This will replace the position descriptions we have in place today, </a:t>
            </a:r>
            <a:r>
              <a:rPr lang="en-US" dirty="0" smtClean="0"/>
              <a:t> which are very specific </a:t>
            </a:r>
            <a:r>
              <a:rPr lang="en-US" dirty="0"/>
              <a:t>for every employee.  The biggest </a:t>
            </a:r>
            <a:r>
              <a:rPr lang="en-US" dirty="0" smtClean="0"/>
              <a:t>difference and </a:t>
            </a:r>
            <a:r>
              <a:rPr lang="en-US" dirty="0"/>
              <a:t>really a “mind shift” is that the role descriptors will focus on the role versus being focused and very specific to an </a:t>
            </a:r>
            <a:r>
              <a:rPr lang="en-US" dirty="0" smtClean="0"/>
              <a:t>individual.  </a:t>
            </a:r>
            <a:r>
              <a:rPr lang="en-US" dirty="0"/>
              <a:t>They are intended to describe the primary purpose and responsibilities of </a:t>
            </a:r>
            <a:r>
              <a:rPr lang="en-US" dirty="0" smtClean="0"/>
              <a:t>roles/jobs</a:t>
            </a:r>
            <a:r>
              <a:rPr lang="en-US" dirty="0"/>
              <a:t>, not the specific, unique tasks defined by a supervisor that may vary from position to position.  </a:t>
            </a:r>
          </a:p>
          <a:p>
            <a:endParaRPr lang="en-US" dirty="0" smtClean="0"/>
          </a:p>
          <a:p>
            <a:r>
              <a:rPr lang="en-US" dirty="0" smtClean="0"/>
              <a:t>The </a:t>
            </a:r>
            <a:r>
              <a:rPr lang="en-US" dirty="0"/>
              <a:t>role titles and role descriptors as part of the new design are intended to represent accountabilities and responsibilities of the role not the </a:t>
            </a:r>
            <a:r>
              <a:rPr lang="en-US" dirty="0" smtClean="0"/>
              <a:t>individual or</a:t>
            </a:r>
            <a:r>
              <a:rPr lang="en-US" baseline="0" dirty="0" smtClean="0"/>
              <a:t> any specific position</a:t>
            </a:r>
            <a:r>
              <a:rPr lang="en-US" dirty="0" smtClean="0"/>
              <a:t>.</a:t>
            </a:r>
            <a:endParaRPr lang="en-US" dirty="0"/>
          </a:p>
          <a:p>
            <a:endParaRPr lang="en-US" dirty="0" smtClean="0"/>
          </a:p>
          <a:p>
            <a:r>
              <a:rPr lang="en-US" dirty="0" smtClean="0"/>
              <a:t>This enables </a:t>
            </a:r>
            <a:r>
              <a:rPr lang="en-US" dirty="0"/>
              <a:t>us to better assign a salary </a:t>
            </a:r>
            <a:r>
              <a:rPr lang="en-US" dirty="0" smtClean="0"/>
              <a:t>range </a:t>
            </a:r>
            <a:r>
              <a:rPr lang="en-US" dirty="0"/>
              <a:t>reflective of what other companies/organizations/higher education institutions pay for similar roles.</a:t>
            </a:r>
          </a:p>
          <a:p>
            <a:endParaRPr lang="en-US" dirty="0"/>
          </a:p>
        </p:txBody>
      </p:sp>
    </p:spTree>
    <p:extLst>
      <p:ext uri="{BB962C8B-B14F-4D97-AF65-F5344CB8AC3E}">
        <p14:creationId xmlns:p14="http://schemas.microsoft.com/office/powerpoint/2010/main" val="3360221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181883"/>
          </a:xfrm>
        </p:spPr>
        <p:txBody>
          <a:bodyPr anchor="ctr">
            <a:normAutofit/>
          </a:bodyPr>
          <a:lstStyle>
            <a:lvl1pPr>
              <a:lnSpc>
                <a:spcPct val="90000"/>
              </a:lnSpc>
              <a:defRPr sz="4400" b="1" i="0" spc="0" baseline="0">
                <a:solidFill>
                  <a:schemeClr val="bg1"/>
                </a:solidFill>
                <a:latin typeface="Arial"/>
                <a:cs typeface="Arial"/>
              </a:defRPr>
            </a:lvl1pPr>
          </a:lstStyle>
          <a:p>
            <a:r>
              <a:rPr lang="en-US" dirty="0" smtClean="0"/>
              <a:t>Presentation Title Goes Here</a:t>
            </a:r>
            <a:endParaRPr lang="en-US" dirty="0"/>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smtClean="0"/>
              <a:t>INDIANA UNIVERSITY HUMAN RESOURCES</a:t>
            </a:r>
            <a:endParaRPr lang="en-US" dirty="0"/>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smtClean="0"/>
              <a:t>SUBHEAD OR NAME OF SCHOOL, DEPARTMENT, OR UNIT</a:t>
            </a:r>
            <a:endParaRPr lang="en-US" dirty="0"/>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180626"/>
            <a:ext cx="6802482" cy="494412"/>
          </a:xfrm>
        </p:spPr>
        <p:txBody>
          <a:bodyPr anchor="ctr">
            <a:noAutofit/>
          </a:bodyPr>
          <a:lstStyle>
            <a:lvl1pPr>
              <a:defRPr sz="4400" b="1" i="0" spc="0" baseline="0">
                <a:solidFill>
                  <a:srgbClr val="FFFFFF"/>
                </a:solidFill>
                <a:latin typeface="Arial"/>
                <a:cs typeface="Arial"/>
              </a:defRPr>
            </a:lvl1pPr>
          </a:lstStyle>
          <a:p>
            <a:r>
              <a:rPr lang="en-US" dirty="0" smtClean="0"/>
              <a:t>Section Heading</a:t>
            </a:r>
            <a:endParaRPr lang="en-US" dirty="0"/>
          </a:p>
        </p:txBody>
      </p:sp>
      <p:sp>
        <p:nvSpPr>
          <p:cNvPr id="20" name="Text Placeholder 19"/>
          <p:cNvSpPr>
            <a:spLocks noGrp="1"/>
          </p:cNvSpPr>
          <p:nvPr>
            <p:ph type="body" sz="quarter" idx="10" hasCustomPrompt="1"/>
          </p:nvPr>
        </p:nvSpPr>
        <p:spPr>
          <a:xfrm>
            <a:off x="526131" y="2710382"/>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smtClean="0"/>
              <a:t>SECTION NUMBER OR SUBTITLE</a:t>
            </a:r>
            <a:endParaRPr lang="en-US" dirty="0"/>
          </a:p>
        </p:txBody>
      </p:sp>
      <p:sp>
        <p:nvSpPr>
          <p:cNvPr id="4" name="Rectangle 3"/>
          <p:cNvSpPr/>
          <p:nvPr userDrawn="1"/>
        </p:nvSpPr>
        <p:spPr>
          <a:xfrm>
            <a:off x="0" y="2602322"/>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629531"/>
            <a:ext cx="8004391" cy="516264"/>
          </a:xfrm>
        </p:spPr>
        <p:txBody>
          <a:bodyPr>
            <a:normAutofit/>
          </a:bodyPr>
          <a:lstStyle>
            <a:lvl1pPr>
              <a:defRPr sz="3200" b="1" i="0" cap="none" spc="0">
                <a:solidFill>
                  <a:srgbClr val="404041"/>
                </a:solidFill>
                <a:latin typeface="Arial"/>
                <a:cs typeface="Arial"/>
              </a:defRPr>
            </a:lvl1pPr>
          </a:lstStyle>
          <a:p>
            <a:r>
              <a:rPr lang="en-US" dirty="0" smtClean="0"/>
              <a:t>Click to edit master title style</a:t>
            </a:r>
            <a:endParaRPr lang="en-US" dirty="0"/>
          </a:p>
        </p:txBody>
      </p:sp>
      <p:sp>
        <p:nvSpPr>
          <p:cNvPr id="5" name="Rectangle 4"/>
          <p:cNvSpPr/>
          <p:nvPr userDrawn="1"/>
        </p:nvSpPr>
        <p:spPr>
          <a:xfrm>
            <a:off x="-27993" y="629531"/>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399593"/>
            <a:ext cx="8015594" cy="4696408"/>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sp>
        <p:nvSpPr>
          <p:cNvPr id="24" name="Rectangle 23"/>
          <p:cNvSpPr/>
          <p:nvPr userDrawn="1"/>
        </p:nvSpPr>
        <p:spPr>
          <a:xfrm>
            <a:off x="-30788" y="6409461"/>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24" y="6400800"/>
            <a:ext cx="2366493" cy="457200"/>
          </a:xfrm>
          <a:prstGeom prst="rect">
            <a:avLst/>
          </a:prstGeom>
        </p:spPr>
      </p:pic>
      <p:sp>
        <p:nvSpPr>
          <p:cNvPr id="6" name="Slide Number Placeholder 5"/>
          <p:cNvSpPr>
            <a:spLocks noGrp="1"/>
          </p:cNvSpPr>
          <p:nvPr>
            <p:ph type="sldNum" sz="quarter" idx="10"/>
          </p:nvPr>
        </p:nvSpPr>
        <p:spPr/>
        <p:txBody>
          <a:bodyPr/>
          <a:lstStyle/>
          <a:p>
            <a:fld id="{6553F606-123F-4DA8-9856-64BE91BC4B4C}" type="slidenum">
              <a:rPr lang="en-US" smtClean="0"/>
              <a:t>‹#›</a:t>
            </a:fld>
            <a:endParaRPr lang="en-US"/>
          </a:p>
        </p:txBody>
      </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25303" y="619181"/>
            <a:ext cx="4560579" cy="519545"/>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smtClean="0"/>
              <a:t>Click to edit Master title style</a:t>
            </a:r>
            <a:endParaRPr lang="en-US" dirty="0"/>
          </a:p>
        </p:txBody>
      </p:sp>
      <p:sp>
        <p:nvSpPr>
          <p:cNvPr id="8" name="Text Placeholder 2"/>
          <p:cNvSpPr>
            <a:spLocks noGrp="1"/>
          </p:cNvSpPr>
          <p:nvPr>
            <p:ph idx="1"/>
          </p:nvPr>
        </p:nvSpPr>
        <p:spPr>
          <a:xfrm>
            <a:off x="525304" y="1471448"/>
            <a:ext cx="4560579" cy="4621381"/>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smtClean="0"/>
              <a:t>Click icon to add picture</a:t>
            </a:r>
            <a:endParaRPr lang="en-US"/>
          </a:p>
        </p:txBody>
      </p:sp>
      <p:sp>
        <p:nvSpPr>
          <p:cNvPr id="17" name="Rectangle 16"/>
          <p:cNvSpPr/>
          <p:nvPr userDrawn="1"/>
        </p:nvSpPr>
        <p:spPr>
          <a:xfrm>
            <a:off x="-27187" y="622463"/>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304" y="6400800"/>
            <a:ext cx="2489558" cy="457200"/>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4" name="Rectangle 23"/>
          <p:cNvSpPr/>
          <p:nvPr userDrawn="1"/>
        </p:nvSpPr>
        <p:spPr>
          <a:xfrm>
            <a:off x="-30788" y="6409461"/>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1"/>
          <p:cNvSpPr>
            <a:spLocks noGrp="1"/>
          </p:cNvSpPr>
          <p:nvPr>
            <p:ph type="ctrTitle" hasCustomPrompt="1"/>
          </p:nvPr>
        </p:nvSpPr>
        <p:spPr>
          <a:xfrm>
            <a:off x="518824" y="647100"/>
            <a:ext cx="8004391" cy="512268"/>
          </a:xfrm>
        </p:spPr>
        <p:txBody>
          <a:bodyPr>
            <a:normAutofit/>
          </a:bodyPr>
          <a:lstStyle>
            <a:lvl1pPr>
              <a:defRPr sz="3200" b="1" i="0" cap="none" spc="0">
                <a:solidFill>
                  <a:schemeClr val="bg1"/>
                </a:solidFill>
                <a:latin typeface="Arial"/>
                <a:cs typeface="Arial"/>
              </a:defRPr>
            </a:lvl1pPr>
          </a:lstStyle>
          <a:p>
            <a:r>
              <a:rPr lang="en-US" dirty="0" smtClean="0"/>
              <a:t>Click to edit master title style</a:t>
            </a:r>
            <a:endParaRPr lang="en-US" dirty="0"/>
          </a:p>
        </p:txBody>
      </p:sp>
      <p:sp>
        <p:nvSpPr>
          <p:cNvPr id="29" name="Rectangle 28"/>
          <p:cNvSpPr/>
          <p:nvPr userDrawn="1"/>
        </p:nvSpPr>
        <p:spPr>
          <a:xfrm>
            <a:off x="-18662" y="643105"/>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426610"/>
            <a:ext cx="8015594" cy="4669390"/>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24" y="6400800"/>
            <a:ext cx="2366493" cy="4572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smtClean="0"/>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Placeholder 1"/>
          <p:cNvSpPr>
            <a:spLocks noGrp="1"/>
          </p:cNvSpPr>
          <p:nvPr>
            <p:ph type="title" hasCustomPrompt="1"/>
          </p:nvPr>
        </p:nvSpPr>
        <p:spPr>
          <a:xfrm>
            <a:off x="525304" y="649066"/>
            <a:ext cx="4560579" cy="516264"/>
          </a:xfrm>
          <a:prstGeom prst="rect">
            <a:avLst/>
          </a:prstGeom>
        </p:spPr>
        <p:txBody>
          <a:bodyPr vert="horz" lIns="91440" tIns="45720" rIns="91440" bIns="45720" rtlCol="0" anchor="ctr">
            <a:noAutofit/>
          </a:bodyPr>
          <a:lstStyle>
            <a:lvl1pPr>
              <a:defRPr sz="3200" b="1" i="0" spc="0">
                <a:solidFill>
                  <a:srgbClr val="FFFFFF"/>
                </a:solidFill>
                <a:latin typeface="Arial"/>
                <a:cs typeface="Arial"/>
              </a:defRPr>
            </a:lvl1pPr>
          </a:lstStyle>
          <a:p>
            <a:r>
              <a:rPr lang="en-US" dirty="0" smtClean="0"/>
              <a:t>Click to edit master</a:t>
            </a:r>
            <a:endParaRPr lang="en-US" dirty="0"/>
          </a:p>
        </p:txBody>
      </p:sp>
      <p:sp>
        <p:nvSpPr>
          <p:cNvPr id="20" name="Text Placeholder 2"/>
          <p:cNvSpPr>
            <a:spLocks noGrp="1"/>
          </p:cNvSpPr>
          <p:nvPr>
            <p:ph idx="1"/>
          </p:nvPr>
        </p:nvSpPr>
        <p:spPr>
          <a:xfrm>
            <a:off x="525304" y="1408386"/>
            <a:ext cx="4560579" cy="4684443"/>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304" y="6400800"/>
            <a:ext cx="2366493" cy="457200"/>
          </a:xfrm>
          <a:prstGeom prst="rect">
            <a:avLst/>
          </a:prstGeom>
        </p:spPr>
      </p:pic>
    </p:spTree>
    <p:extLst>
      <p:ext uri="{BB962C8B-B14F-4D97-AF65-F5344CB8AC3E}">
        <p14:creationId xmlns:p14="http://schemas.microsoft.com/office/powerpoint/2010/main" val="114336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sp>
        <p:nvSpPr>
          <p:cNvPr id="18" name="Rectangle 17"/>
          <p:cNvSpPr/>
          <p:nvPr userDrawn="1"/>
        </p:nvSpPr>
        <p:spPr>
          <a:xfrm>
            <a:off x="-30788" y="6409461"/>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465" y="6409461"/>
            <a:ext cx="2366493" cy="457200"/>
          </a:xfrm>
          <a:prstGeom prst="rect">
            <a:avLst/>
          </a:prstGeom>
        </p:spPr>
      </p:pic>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sp>
        <p:nvSpPr>
          <p:cNvPr id="17" name="Rectangle 16"/>
          <p:cNvSpPr/>
          <p:nvPr userDrawn="1"/>
        </p:nvSpPr>
        <p:spPr>
          <a:xfrm>
            <a:off x="-30788" y="6409461"/>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465" y="6407934"/>
            <a:ext cx="2366493" cy="457200"/>
          </a:xfrm>
          <a:prstGeom prst="rect">
            <a:avLst/>
          </a:prstGeom>
        </p:spPr>
      </p:pic>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smtClean="0"/>
              <a:t>Click to 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603" y="6010940"/>
            <a:ext cx="4366517" cy="867608"/>
          </a:xfrm>
          <a:prstGeom prst="rect">
            <a:avLst/>
          </a:prstGeom>
        </p:spPr>
      </p:pic>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3F606-123F-4DA8-9856-64BE91BC4B4C}"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hf hdr="0" ftr="0" dt="0"/>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04" y="3688697"/>
            <a:ext cx="7942596" cy="1061433"/>
          </a:xfrm>
        </p:spPr>
        <p:txBody>
          <a:bodyPr>
            <a:normAutofit fontScale="90000"/>
          </a:bodyPr>
          <a:lstStyle/>
          <a:p>
            <a:r>
              <a:rPr lang="en-US" dirty="0" smtClean="0"/>
              <a:t>Job Framework Redesign</a:t>
            </a:r>
            <a:br>
              <a:rPr lang="en-US" dirty="0" smtClean="0"/>
            </a:br>
            <a:r>
              <a:rPr lang="en-US" dirty="0" smtClean="0"/>
              <a:t>Employee Listening Session</a:t>
            </a:r>
            <a:endParaRPr lang="en-US" dirty="0"/>
          </a:p>
        </p:txBody>
      </p:sp>
      <p:sp>
        <p:nvSpPr>
          <p:cNvPr id="3" name="Text Placeholder 2"/>
          <p:cNvSpPr>
            <a:spLocks noGrp="1"/>
          </p:cNvSpPr>
          <p:nvPr>
            <p:ph type="body" sz="quarter" idx="10"/>
          </p:nvPr>
        </p:nvSpPr>
        <p:spPr/>
        <p:txBody>
          <a:bodyPr/>
          <a:lstStyle/>
          <a:p>
            <a:r>
              <a:rPr lang="en-US" dirty="0" smtClean="0"/>
              <a:t>INDIANA UNIVERSITY</a:t>
            </a:r>
            <a:endParaRPr lang="en-US" dirty="0"/>
          </a:p>
        </p:txBody>
      </p:sp>
      <p:sp>
        <p:nvSpPr>
          <p:cNvPr id="4" name="Text Placeholder 3"/>
          <p:cNvSpPr>
            <a:spLocks noGrp="1"/>
          </p:cNvSpPr>
          <p:nvPr>
            <p:ph type="body" sz="quarter" idx="11"/>
          </p:nvPr>
        </p:nvSpPr>
        <p:spPr/>
        <p:txBody>
          <a:bodyPr/>
          <a:lstStyle/>
          <a:p>
            <a:r>
              <a:rPr lang="en-US" dirty="0" smtClean="0"/>
              <a:t>October 2018</a:t>
            </a:r>
            <a:endParaRPr lang="en-US" dirty="0"/>
          </a:p>
        </p:txBody>
      </p:sp>
    </p:spTree>
    <p:extLst>
      <p:ext uri="{BB962C8B-B14F-4D97-AF65-F5344CB8AC3E}">
        <p14:creationId xmlns:p14="http://schemas.microsoft.com/office/powerpoint/2010/main" val="91901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33082" y="1985635"/>
            <a:ext cx="9538447" cy="40430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fontScale="90000"/>
          </a:bodyPr>
          <a:lstStyle/>
          <a:p>
            <a:r>
              <a:rPr lang="en-US" dirty="0" smtClean="0"/>
              <a:t>Job Framework Elements</a:t>
            </a:r>
            <a:endParaRPr lang="en-US" dirty="0"/>
          </a:p>
        </p:txBody>
      </p:sp>
      <p:sp>
        <p:nvSpPr>
          <p:cNvPr id="26" name="TextBox 25"/>
          <p:cNvSpPr txBox="1"/>
          <p:nvPr/>
        </p:nvSpPr>
        <p:spPr>
          <a:xfrm>
            <a:off x="1279397" y="5317688"/>
            <a:ext cx="6671127" cy="461665"/>
          </a:xfrm>
          <a:prstGeom prst="rect">
            <a:avLst/>
          </a:prstGeom>
          <a:noFill/>
        </p:spPr>
        <p:txBody>
          <a:bodyPr wrap="square" rtlCol="0">
            <a:spAutoFit/>
          </a:bodyPr>
          <a:lstStyle/>
          <a:p>
            <a:pPr algn="ctr"/>
            <a:r>
              <a:rPr lang="en-US" sz="1200" b="1" dirty="0" smtClean="0">
                <a:solidFill>
                  <a:schemeClr val="tx1">
                    <a:lumMod val="75000"/>
                    <a:lumOff val="25000"/>
                  </a:schemeClr>
                </a:solidFill>
              </a:rPr>
              <a:t>Job Title Naming Convention</a:t>
            </a:r>
            <a:r>
              <a:rPr lang="en-US" sz="1200" dirty="0" smtClean="0">
                <a:solidFill>
                  <a:schemeClr val="tx1">
                    <a:lumMod val="75000"/>
                    <a:lumOff val="25000"/>
                  </a:schemeClr>
                </a:solidFill>
              </a:rPr>
              <a:t>: Job Family plus Title Descriptor unless marketplace has a different standard – e.g. Financial  Analyst, Nurse, etc.</a:t>
            </a:r>
            <a:endParaRPr lang="en-US" sz="1200" dirty="0">
              <a:solidFill>
                <a:schemeClr val="tx1">
                  <a:lumMod val="75000"/>
                  <a:lumOff val="25000"/>
                </a:schemeClr>
              </a:solidFill>
            </a:endParaRPr>
          </a:p>
        </p:txBody>
      </p:sp>
      <p:sp>
        <p:nvSpPr>
          <p:cNvPr id="28" name="Title 1"/>
          <p:cNvSpPr txBox="1">
            <a:spLocks/>
          </p:cNvSpPr>
          <p:nvPr/>
        </p:nvSpPr>
        <p:spPr>
          <a:xfrm>
            <a:off x="526145" y="1194924"/>
            <a:ext cx="8177632" cy="553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00" spc="0">
                <a:solidFill>
                  <a:srgbClr val="404041"/>
                </a:solidFill>
                <a:latin typeface="Arial"/>
                <a:ea typeface="+mj-ea"/>
                <a:cs typeface="Arial"/>
              </a:defRPr>
            </a:lvl1pPr>
          </a:lstStyle>
          <a:p>
            <a:r>
              <a:rPr lang="en-US" sz="2000" dirty="0" smtClean="0">
                <a:solidFill>
                  <a:srgbClr val="666666"/>
                </a:solidFill>
              </a:rPr>
              <a:t>What are Career Levels, Career Progression, and Role Titles?</a:t>
            </a:r>
            <a:endParaRPr lang="en-US" sz="2000" dirty="0">
              <a:solidFill>
                <a:srgbClr val="666666"/>
              </a:solidFill>
            </a:endParaRPr>
          </a:p>
        </p:txBody>
      </p:sp>
      <p:sp>
        <p:nvSpPr>
          <p:cNvPr id="3" name="Rounded Rectangle 2"/>
          <p:cNvSpPr/>
          <p:nvPr/>
        </p:nvSpPr>
        <p:spPr>
          <a:xfrm>
            <a:off x="167348" y="2322780"/>
            <a:ext cx="3737082" cy="824753"/>
          </a:xfrm>
          <a:prstGeom prst="roundRect">
            <a:avLst/>
          </a:prstGeom>
          <a:solidFill>
            <a:srgbClr val="5C3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2499935"/>
              </p:ext>
            </p:extLst>
          </p:nvPr>
        </p:nvGraphicFramePr>
        <p:xfrm>
          <a:off x="583817" y="2683620"/>
          <a:ext cx="3146613" cy="370840"/>
        </p:xfrm>
        <a:graphic>
          <a:graphicData uri="http://schemas.openxmlformats.org/drawingml/2006/table">
            <a:tbl>
              <a:tblPr firstRow="1" bandRow="1">
                <a:tableStyleId>{5C22544A-7EE6-4342-B048-85BDC9FD1C3A}</a:tableStyleId>
              </a:tblPr>
              <a:tblGrid>
                <a:gridCol w="1048871">
                  <a:extLst>
                    <a:ext uri="{9D8B030D-6E8A-4147-A177-3AD203B41FA5}">
                      <a16:colId xmlns:a16="http://schemas.microsoft.com/office/drawing/2014/main" val="20000"/>
                    </a:ext>
                  </a:extLst>
                </a:gridCol>
                <a:gridCol w="1048871">
                  <a:extLst>
                    <a:ext uri="{9D8B030D-6E8A-4147-A177-3AD203B41FA5}">
                      <a16:colId xmlns:a16="http://schemas.microsoft.com/office/drawing/2014/main" val="20001"/>
                    </a:ext>
                  </a:extLst>
                </a:gridCol>
                <a:gridCol w="1048871">
                  <a:extLst>
                    <a:ext uri="{9D8B030D-6E8A-4147-A177-3AD203B41FA5}">
                      <a16:colId xmlns:a16="http://schemas.microsoft.com/office/drawing/2014/main" val="20002"/>
                    </a:ext>
                  </a:extLst>
                </a:gridCol>
              </a:tblGrid>
              <a:tr h="370840">
                <a:tc>
                  <a:txBody>
                    <a:bodyPr/>
                    <a:lstStyle/>
                    <a:p>
                      <a:pPr algn="ctr"/>
                      <a:r>
                        <a:rPr lang="en-US" sz="1050" dirty="0" smtClean="0">
                          <a:solidFill>
                            <a:srgbClr val="5C3353"/>
                          </a:solidFill>
                        </a:rPr>
                        <a:t>Foundational</a:t>
                      </a:r>
                      <a:endParaRPr lang="en-US" sz="1050" dirty="0">
                        <a:solidFill>
                          <a:srgbClr val="5C3353"/>
                        </a:solidFill>
                      </a:endParaRPr>
                    </a:p>
                  </a:txBody>
                  <a:tcPr anchor="ctr">
                    <a:lnL w="12700" cap="flat" cmpd="sng" algn="ctr">
                      <a:solidFill>
                        <a:srgbClr val="5C3353"/>
                      </a:solidFill>
                      <a:prstDash val="solid"/>
                      <a:round/>
                      <a:headEnd type="none" w="med" len="med"/>
                      <a:tailEnd type="none" w="med" len="med"/>
                    </a:lnL>
                    <a:lnR w="12700" cap="flat" cmpd="sng" algn="ctr">
                      <a:solidFill>
                        <a:srgbClr val="5C3353"/>
                      </a:solidFill>
                      <a:prstDash val="solid"/>
                      <a:round/>
                      <a:headEnd type="none" w="med" len="med"/>
                      <a:tailEnd type="none" w="med" len="med"/>
                    </a:lnR>
                    <a:lnT w="12700" cap="flat" cmpd="sng" algn="ctr">
                      <a:solidFill>
                        <a:srgbClr val="5C3353"/>
                      </a:solidFill>
                      <a:prstDash val="solid"/>
                      <a:round/>
                      <a:headEnd type="none" w="med" len="med"/>
                      <a:tailEnd type="none" w="med" len="med"/>
                    </a:lnT>
                    <a:lnB w="12700" cap="flat" cmpd="sng" algn="ctr">
                      <a:solidFill>
                        <a:srgbClr val="5C3353"/>
                      </a:solidFill>
                      <a:prstDash val="solid"/>
                      <a:round/>
                      <a:headEnd type="none" w="med" len="med"/>
                      <a:tailEnd type="none" w="med" len="med"/>
                    </a:lnB>
                    <a:solidFill>
                      <a:schemeClr val="bg1"/>
                    </a:solidFill>
                  </a:tcPr>
                </a:tc>
                <a:tc>
                  <a:txBody>
                    <a:bodyPr/>
                    <a:lstStyle/>
                    <a:p>
                      <a:pPr algn="ctr"/>
                      <a:r>
                        <a:rPr lang="en-US" sz="1050" dirty="0" smtClean="0">
                          <a:solidFill>
                            <a:srgbClr val="5C3353"/>
                          </a:solidFill>
                        </a:rPr>
                        <a:t>Intermediate</a:t>
                      </a:r>
                      <a:endParaRPr lang="en-US" sz="1050" dirty="0">
                        <a:solidFill>
                          <a:srgbClr val="5C3353"/>
                        </a:solidFill>
                      </a:endParaRPr>
                    </a:p>
                  </a:txBody>
                  <a:tcPr anchor="ctr">
                    <a:lnL w="12700" cap="flat" cmpd="sng" algn="ctr">
                      <a:solidFill>
                        <a:srgbClr val="5C3353"/>
                      </a:solidFill>
                      <a:prstDash val="solid"/>
                      <a:round/>
                      <a:headEnd type="none" w="med" len="med"/>
                      <a:tailEnd type="none" w="med" len="med"/>
                    </a:lnL>
                    <a:lnR w="12700" cap="flat" cmpd="sng" algn="ctr">
                      <a:solidFill>
                        <a:srgbClr val="5C3353"/>
                      </a:solidFill>
                      <a:prstDash val="solid"/>
                      <a:round/>
                      <a:headEnd type="none" w="med" len="med"/>
                      <a:tailEnd type="none" w="med" len="med"/>
                    </a:lnR>
                    <a:lnT w="12700" cap="flat" cmpd="sng" algn="ctr">
                      <a:solidFill>
                        <a:srgbClr val="5C3353"/>
                      </a:solidFill>
                      <a:prstDash val="solid"/>
                      <a:round/>
                      <a:headEnd type="none" w="med" len="med"/>
                      <a:tailEnd type="none" w="med" len="med"/>
                    </a:lnT>
                    <a:lnB w="12700" cap="flat" cmpd="sng" algn="ctr">
                      <a:solidFill>
                        <a:srgbClr val="5C3353"/>
                      </a:solidFill>
                      <a:prstDash val="solid"/>
                      <a:round/>
                      <a:headEnd type="none" w="med" len="med"/>
                      <a:tailEnd type="none" w="med" len="med"/>
                    </a:lnB>
                    <a:solidFill>
                      <a:schemeClr val="bg1"/>
                    </a:solidFill>
                  </a:tcPr>
                </a:tc>
                <a:tc>
                  <a:txBody>
                    <a:bodyPr/>
                    <a:lstStyle/>
                    <a:p>
                      <a:pPr algn="ctr"/>
                      <a:r>
                        <a:rPr lang="en-US" sz="1050" dirty="0" smtClean="0">
                          <a:solidFill>
                            <a:srgbClr val="5C3353"/>
                          </a:solidFill>
                        </a:rPr>
                        <a:t>Mastery</a:t>
                      </a:r>
                      <a:endParaRPr lang="en-US" sz="1050" dirty="0">
                        <a:solidFill>
                          <a:srgbClr val="5C3353"/>
                        </a:solidFill>
                      </a:endParaRPr>
                    </a:p>
                  </a:txBody>
                  <a:tcPr anchor="ctr">
                    <a:lnL w="12700" cap="flat" cmpd="sng" algn="ctr">
                      <a:solidFill>
                        <a:srgbClr val="5C3353"/>
                      </a:solidFill>
                      <a:prstDash val="solid"/>
                      <a:round/>
                      <a:headEnd type="none" w="med" len="med"/>
                      <a:tailEnd type="none" w="med" len="med"/>
                    </a:lnL>
                    <a:lnR w="12700" cap="flat" cmpd="sng" algn="ctr">
                      <a:solidFill>
                        <a:srgbClr val="5C3353"/>
                      </a:solidFill>
                      <a:prstDash val="solid"/>
                      <a:round/>
                      <a:headEnd type="none" w="med" len="med"/>
                      <a:tailEnd type="none" w="med" len="med"/>
                    </a:lnR>
                    <a:lnT w="12700" cap="flat" cmpd="sng" algn="ctr">
                      <a:solidFill>
                        <a:srgbClr val="5C3353"/>
                      </a:solidFill>
                      <a:prstDash val="solid"/>
                      <a:round/>
                      <a:headEnd type="none" w="med" len="med"/>
                      <a:tailEnd type="none" w="med" len="med"/>
                    </a:lnT>
                    <a:lnB w="12700" cap="flat" cmpd="sng" algn="ctr">
                      <a:solidFill>
                        <a:srgbClr val="5C33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0" name="Rectangle 59"/>
          <p:cNvSpPr/>
          <p:nvPr/>
        </p:nvSpPr>
        <p:spPr>
          <a:xfrm>
            <a:off x="583817" y="2377035"/>
            <a:ext cx="3146613" cy="276999"/>
          </a:xfrm>
          <a:prstGeom prst="rect">
            <a:avLst/>
          </a:prstGeom>
        </p:spPr>
        <p:txBody>
          <a:bodyPr wrap="square">
            <a:spAutoFit/>
          </a:bodyPr>
          <a:lstStyle/>
          <a:p>
            <a:pPr algn="ctr"/>
            <a:r>
              <a:rPr lang="en-US" sz="1200" b="1" dirty="0" smtClean="0">
                <a:solidFill>
                  <a:schemeClr val="bg1"/>
                </a:solidFill>
              </a:rPr>
              <a:t>Non-Exempt – Individual Contributor</a:t>
            </a:r>
            <a:endParaRPr lang="en-US" sz="1200" b="1" dirty="0">
              <a:solidFill>
                <a:schemeClr val="bg1"/>
              </a:solidFill>
            </a:endParaRPr>
          </a:p>
        </p:txBody>
      </p:sp>
      <p:sp>
        <p:nvSpPr>
          <p:cNvPr id="61" name="Rectangle 60"/>
          <p:cNvSpPr/>
          <p:nvPr/>
        </p:nvSpPr>
        <p:spPr>
          <a:xfrm>
            <a:off x="3904431" y="2470760"/>
            <a:ext cx="1734372" cy="461665"/>
          </a:xfrm>
          <a:prstGeom prst="rect">
            <a:avLst/>
          </a:prstGeom>
        </p:spPr>
        <p:txBody>
          <a:bodyPr wrap="square">
            <a:spAutoFit/>
          </a:bodyPr>
          <a:lstStyle/>
          <a:p>
            <a:r>
              <a:rPr lang="en-US" sz="1200" dirty="0" smtClean="0">
                <a:solidFill>
                  <a:srgbClr val="5C3353"/>
                </a:solidFill>
              </a:rPr>
              <a:t>Title Descriptor: </a:t>
            </a:r>
            <a:r>
              <a:rPr lang="en-US" sz="1200" b="1" dirty="0" smtClean="0">
                <a:solidFill>
                  <a:srgbClr val="5C3353"/>
                </a:solidFill>
              </a:rPr>
              <a:t>Coordinator</a:t>
            </a:r>
            <a:endParaRPr lang="en-US" sz="1200" b="1" dirty="0">
              <a:solidFill>
                <a:srgbClr val="5C3353"/>
              </a:solidFill>
            </a:endParaRPr>
          </a:p>
        </p:txBody>
      </p:sp>
      <p:sp>
        <p:nvSpPr>
          <p:cNvPr id="62" name="Rectangle 61"/>
          <p:cNvSpPr/>
          <p:nvPr/>
        </p:nvSpPr>
        <p:spPr>
          <a:xfrm>
            <a:off x="197368" y="2479604"/>
            <a:ext cx="356429" cy="523220"/>
          </a:xfrm>
          <a:prstGeom prst="rect">
            <a:avLst/>
          </a:prstGeom>
        </p:spPr>
        <p:txBody>
          <a:bodyPr wrap="square">
            <a:spAutoFit/>
          </a:bodyPr>
          <a:lstStyle/>
          <a:p>
            <a:pPr algn="ctr"/>
            <a:r>
              <a:rPr lang="en-US" sz="2800" b="1" dirty="0" smtClean="0">
                <a:solidFill>
                  <a:schemeClr val="bg1"/>
                </a:solidFill>
              </a:rPr>
              <a:t>1</a:t>
            </a:r>
            <a:endParaRPr lang="en-US" sz="2800" b="1" dirty="0">
              <a:solidFill>
                <a:schemeClr val="bg1"/>
              </a:solidFill>
            </a:endParaRPr>
          </a:p>
        </p:txBody>
      </p:sp>
      <p:sp>
        <p:nvSpPr>
          <p:cNvPr id="63" name="Rounded Rectangle 62"/>
          <p:cNvSpPr/>
          <p:nvPr/>
        </p:nvSpPr>
        <p:spPr>
          <a:xfrm>
            <a:off x="2157123" y="3128687"/>
            <a:ext cx="5037355" cy="824753"/>
          </a:xfrm>
          <a:prstGeom prst="roundRect">
            <a:avLst/>
          </a:prstGeom>
          <a:solidFill>
            <a:srgbClr val="005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4" name="Table 63"/>
          <p:cNvGraphicFramePr>
            <a:graphicFrameLocks noGrp="1"/>
          </p:cNvGraphicFramePr>
          <p:nvPr>
            <p:extLst>
              <p:ext uri="{D42A27DB-BD31-4B8C-83A1-F6EECF244321}">
                <p14:modId xmlns:p14="http://schemas.microsoft.com/office/powerpoint/2010/main" val="2671092017"/>
              </p:ext>
            </p:extLst>
          </p:nvPr>
        </p:nvGraphicFramePr>
        <p:xfrm>
          <a:off x="2665984" y="3471133"/>
          <a:ext cx="4386560" cy="370840"/>
        </p:xfrm>
        <a:graphic>
          <a:graphicData uri="http://schemas.openxmlformats.org/drawingml/2006/table">
            <a:tbl>
              <a:tblPr firstRow="1" bandRow="1">
                <a:tableStyleId>{5C22544A-7EE6-4342-B048-85BDC9FD1C3A}</a:tableStyleId>
              </a:tblPr>
              <a:tblGrid>
                <a:gridCol w="1059152">
                  <a:extLst>
                    <a:ext uri="{9D8B030D-6E8A-4147-A177-3AD203B41FA5}">
                      <a16:colId xmlns:a16="http://schemas.microsoft.com/office/drawing/2014/main" val="20000"/>
                    </a:ext>
                  </a:extLst>
                </a:gridCol>
                <a:gridCol w="1134128">
                  <a:extLst>
                    <a:ext uri="{9D8B030D-6E8A-4147-A177-3AD203B41FA5}">
                      <a16:colId xmlns:a16="http://schemas.microsoft.com/office/drawing/2014/main" val="20001"/>
                    </a:ext>
                  </a:extLst>
                </a:gridCol>
                <a:gridCol w="1096640">
                  <a:extLst>
                    <a:ext uri="{9D8B030D-6E8A-4147-A177-3AD203B41FA5}">
                      <a16:colId xmlns:a16="http://schemas.microsoft.com/office/drawing/2014/main" val="20002"/>
                    </a:ext>
                  </a:extLst>
                </a:gridCol>
                <a:gridCol w="1096640">
                  <a:extLst>
                    <a:ext uri="{9D8B030D-6E8A-4147-A177-3AD203B41FA5}">
                      <a16:colId xmlns:a16="http://schemas.microsoft.com/office/drawing/2014/main" val="20003"/>
                    </a:ext>
                  </a:extLst>
                </a:gridCol>
              </a:tblGrid>
              <a:tr h="370840">
                <a:tc>
                  <a:txBody>
                    <a:bodyPr/>
                    <a:lstStyle/>
                    <a:p>
                      <a:pPr algn="ctr"/>
                      <a:r>
                        <a:rPr lang="en-US" sz="1050" dirty="0" smtClean="0">
                          <a:solidFill>
                            <a:srgbClr val="005B94"/>
                          </a:solidFill>
                        </a:rPr>
                        <a:t>Core</a:t>
                      </a:r>
                      <a:endParaRPr lang="en-US" sz="1050" dirty="0">
                        <a:solidFill>
                          <a:srgbClr val="005B94"/>
                        </a:solidFill>
                      </a:endParaRPr>
                    </a:p>
                  </a:txBody>
                  <a:tcPr anchor="ctr">
                    <a:lnL w="12700" cap="flat" cmpd="sng" algn="ctr">
                      <a:solidFill>
                        <a:srgbClr val="005B94"/>
                      </a:solidFill>
                      <a:prstDash val="solid"/>
                      <a:round/>
                      <a:headEnd type="none" w="med" len="med"/>
                      <a:tailEnd type="none" w="med" len="med"/>
                    </a:lnL>
                    <a:lnR w="12700" cap="flat" cmpd="sng" algn="ctr">
                      <a:solidFill>
                        <a:srgbClr val="005B94"/>
                      </a:solidFill>
                      <a:prstDash val="solid"/>
                      <a:round/>
                      <a:headEnd type="none" w="med" len="med"/>
                      <a:tailEnd type="none" w="med" len="med"/>
                    </a:lnR>
                    <a:lnT w="12700" cap="flat" cmpd="sng" algn="ctr">
                      <a:solidFill>
                        <a:srgbClr val="005B94"/>
                      </a:solidFill>
                      <a:prstDash val="solid"/>
                      <a:round/>
                      <a:headEnd type="none" w="med" len="med"/>
                      <a:tailEnd type="none" w="med" len="med"/>
                    </a:lnT>
                    <a:lnB w="12700" cap="flat" cmpd="sng" algn="ctr">
                      <a:solidFill>
                        <a:srgbClr val="005B94"/>
                      </a:solidFill>
                      <a:prstDash val="solid"/>
                      <a:round/>
                      <a:headEnd type="none" w="med" len="med"/>
                      <a:tailEnd type="none" w="med" len="med"/>
                    </a:lnB>
                    <a:solidFill>
                      <a:schemeClr val="bg1"/>
                    </a:solidFill>
                  </a:tcPr>
                </a:tc>
                <a:tc>
                  <a:txBody>
                    <a:bodyPr/>
                    <a:lstStyle/>
                    <a:p>
                      <a:pPr algn="ctr"/>
                      <a:r>
                        <a:rPr lang="en-US" sz="1050" dirty="0" smtClean="0">
                          <a:solidFill>
                            <a:srgbClr val="005B94"/>
                          </a:solidFill>
                        </a:rPr>
                        <a:t>Career</a:t>
                      </a:r>
                      <a:endParaRPr lang="en-US" sz="1050" dirty="0">
                        <a:solidFill>
                          <a:srgbClr val="005B94"/>
                        </a:solidFill>
                      </a:endParaRPr>
                    </a:p>
                  </a:txBody>
                  <a:tcPr anchor="ctr">
                    <a:lnL w="12700" cap="flat" cmpd="sng" algn="ctr">
                      <a:solidFill>
                        <a:srgbClr val="005B94"/>
                      </a:solidFill>
                      <a:prstDash val="solid"/>
                      <a:round/>
                      <a:headEnd type="none" w="med" len="med"/>
                      <a:tailEnd type="none" w="med" len="med"/>
                    </a:lnL>
                    <a:lnR w="12700" cap="flat" cmpd="sng" algn="ctr">
                      <a:solidFill>
                        <a:srgbClr val="005B94"/>
                      </a:solidFill>
                      <a:prstDash val="solid"/>
                      <a:round/>
                      <a:headEnd type="none" w="med" len="med"/>
                      <a:tailEnd type="none" w="med" len="med"/>
                    </a:lnR>
                    <a:lnT w="12700" cap="flat" cmpd="sng" algn="ctr">
                      <a:solidFill>
                        <a:srgbClr val="005B94"/>
                      </a:solidFill>
                      <a:prstDash val="solid"/>
                      <a:round/>
                      <a:headEnd type="none" w="med" len="med"/>
                      <a:tailEnd type="none" w="med" len="med"/>
                    </a:lnT>
                    <a:lnB w="12700" cap="flat" cmpd="sng" algn="ctr">
                      <a:solidFill>
                        <a:srgbClr val="005B94"/>
                      </a:solidFill>
                      <a:prstDash val="solid"/>
                      <a:round/>
                      <a:headEnd type="none" w="med" len="med"/>
                      <a:tailEnd type="none" w="med" len="med"/>
                    </a:lnB>
                    <a:solidFill>
                      <a:schemeClr val="bg1"/>
                    </a:solidFill>
                  </a:tcPr>
                </a:tc>
                <a:tc>
                  <a:txBody>
                    <a:bodyPr/>
                    <a:lstStyle/>
                    <a:p>
                      <a:pPr algn="ctr"/>
                      <a:r>
                        <a:rPr lang="en-US" sz="1050" dirty="0" smtClean="0">
                          <a:solidFill>
                            <a:srgbClr val="005B94"/>
                          </a:solidFill>
                        </a:rPr>
                        <a:t>Advanced</a:t>
                      </a:r>
                      <a:endParaRPr lang="en-US" sz="1050" dirty="0">
                        <a:solidFill>
                          <a:srgbClr val="005B94"/>
                        </a:solidFill>
                      </a:endParaRPr>
                    </a:p>
                  </a:txBody>
                  <a:tcPr anchor="ctr">
                    <a:lnL w="12700" cap="flat" cmpd="sng" algn="ctr">
                      <a:solidFill>
                        <a:srgbClr val="005B94"/>
                      </a:solidFill>
                      <a:prstDash val="solid"/>
                      <a:round/>
                      <a:headEnd type="none" w="med" len="med"/>
                      <a:tailEnd type="none" w="med" len="med"/>
                    </a:lnL>
                    <a:lnR w="12700" cap="flat" cmpd="sng" algn="ctr">
                      <a:solidFill>
                        <a:srgbClr val="005B94"/>
                      </a:solidFill>
                      <a:prstDash val="solid"/>
                      <a:round/>
                      <a:headEnd type="none" w="med" len="med"/>
                      <a:tailEnd type="none" w="med" len="med"/>
                    </a:lnR>
                    <a:lnT w="12700" cap="flat" cmpd="sng" algn="ctr">
                      <a:solidFill>
                        <a:srgbClr val="005B94"/>
                      </a:solidFill>
                      <a:prstDash val="solid"/>
                      <a:round/>
                      <a:headEnd type="none" w="med" len="med"/>
                      <a:tailEnd type="none" w="med" len="med"/>
                    </a:lnT>
                    <a:lnB w="12700" cap="flat" cmpd="sng" algn="ctr">
                      <a:solidFill>
                        <a:srgbClr val="005B94"/>
                      </a:solidFill>
                      <a:prstDash val="solid"/>
                      <a:round/>
                      <a:headEnd type="none" w="med" len="med"/>
                      <a:tailEnd type="none" w="med" len="med"/>
                    </a:lnB>
                    <a:solidFill>
                      <a:schemeClr val="bg1"/>
                    </a:solidFill>
                  </a:tcPr>
                </a:tc>
                <a:tc>
                  <a:txBody>
                    <a:bodyPr/>
                    <a:lstStyle/>
                    <a:p>
                      <a:pPr algn="ctr"/>
                      <a:r>
                        <a:rPr lang="en-US" sz="1050" dirty="0" smtClean="0">
                          <a:solidFill>
                            <a:srgbClr val="005B94"/>
                          </a:solidFill>
                        </a:rPr>
                        <a:t>Expert</a:t>
                      </a:r>
                      <a:endParaRPr lang="en-US" sz="1050" dirty="0">
                        <a:solidFill>
                          <a:srgbClr val="005B94"/>
                        </a:solidFill>
                      </a:endParaRPr>
                    </a:p>
                  </a:txBody>
                  <a:tcPr anchor="ctr">
                    <a:lnL w="12700" cap="flat" cmpd="sng" algn="ctr">
                      <a:solidFill>
                        <a:srgbClr val="005B94"/>
                      </a:solidFill>
                      <a:prstDash val="solid"/>
                      <a:round/>
                      <a:headEnd type="none" w="med" len="med"/>
                      <a:tailEnd type="none" w="med" len="med"/>
                    </a:lnL>
                    <a:lnR w="12700" cap="flat" cmpd="sng" algn="ctr">
                      <a:solidFill>
                        <a:srgbClr val="005B94"/>
                      </a:solidFill>
                      <a:prstDash val="solid"/>
                      <a:round/>
                      <a:headEnd type="none" w="med" len="med"/>
                      <a:tailEnd type="none" w="med" len="med"/>
                    </a:lnR>
                    <a:lnT w="12700" cap="flat" cmpd="sng" algn="ctr">
                      <a:solidFill>
                        <a:srgbClr val="005B94"/>
                      </a:solidFill>
                      <a:prstDash val="solid"/>
                      <a:round/>
                      <a:headEnd type="none" w="med" len="med"/>
                      <a:tailEnd type="none" w="med" len="med"/>
                    </a:lnT>
                    <a:lnB w="12700" cap="flat" cmpd="sng" algn="ctr">
                      <a:solidFill>
                        <a:srgbClr val="005B9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5" name="Rectangle 64"/>
          <p:cNvSpPr/>
          <p:nvPr/>
        </p:nvSpPr>
        <p:spPr>
          <a:xfrm>
            <a:off x="2496545" y="3170833"/>
            <a:ext cx="4528494" cy="276999"/>
          </a:xfrm>
          <a:prstGeom prst="rect">
            <a:avLst/>
          </a:prstGeom>
        </p:spPr>
        <p:txBody>
          <a:bodyPr wrap="square">
            <a:spAutoFit/>
          </a:bodyPr>
          <a:lstStyle/>
          <a:p>
            <a:pPr algn="ctr"/>
            <a:r>
              <a:rPr lang="en-US" sz="1200" b="1" dirty="0" smtClean="0">
                <a:solidFill>
                  <a:schemeClr val="bg1"/>
                </a:solidFill>
              </a:rPr>
              <a:t>Exempt – Individual Contributor</a:t>
            </a:r>
            <a:endParaRPr lang="en-US" sz="1200" b="1" dirty="0">
              <a:solidFill>
                <a:schemeClr val="bg1"/>
              </a:solidFill>
            </a:endParaRPr>
          </a:p>
        </p:txBody>
      </p:sp>
      <p:sp>
        <p:nvSpPr>
          <p:cNvPr id="66" name="Rectangle 65"/>
          <p:cNvSpPr/>
          <p:nvPr/>
        </p:nvSpPr>
        <p:spPr>
          <a:xfrm>
            <a:off x="7194478" y="3279453"/>
            <a:ext cx="1405432" cy="461665"/>
          </a:xfrm>
          <a:prstGeom prst="rect">
            <a:avLst/>
          </a:prstGeom>
        </p:spPr>
        <p:txBody>
          <a:bodyPr wrap="square">
            <a:spAutoFit/>
          </a:bodyPr>
          <a:lstStyle/>
          <a:p>
            <a:r>
              <a:rPr lang="en-US" sz="1200" dirty="0" smtClean="0">
                <a:solidFill>
                  <a:srgbClr val="005B94"/>
                </a:solidFill>
              </a:rPr>
              <a:t>Title Descriptor: </a:t>
            </a:r>
            <a:r>
              <a:rPr lang="en-US" sz="1200" b="1" dirty="0" smtClean="0">
                <a:solidFill>
                  <a:srgbClr val="005B94"/>
                </a:solidFill>
              </a:rPr>
              <a:t>Specialist</a:t>
            </a:r>
            <a:endParaRPr lang="en-US" sz="1200" b="1" dirty="0">
              <a:solidFill>
                <a:srgbClr val="005B94"/>
              </a:solidFill>
            </a:endParaRPr>
          </a:p>
        </p:txBody>
      </p:sp>
      <p:sp>
        <p:nvSpPr>
          <p:cNvPr id="67" name="Rectangle 66"/>
          <p:cNvSpPr/>
          <p:nvPr/>
        </p:nvSpPr>
        <p:spPr>
          <a:xfrm>
            <a:off x="2273274" y="3276149"/>
            <a:ext cx="356429" cy="523220"/>
          </a:xfrm>
          <a:prstGeom prst="rect">
            <a:avLst/>
          </a:prstGeom>
        </p:spPr>
        <p:txBody>
          <a:bodyPr wrap="square">
            <a:spAutoFit/>
          </a:bodyPr>
          <a:lstStyle/>
          <a:p>
            <a:pPr algn="ctr"/>
            <a:r>
              <a:rPr lang="en-US" sz="2800" b="1" dirty="0">
                <a:solidFill>
                  <a:schemeClr val="bg1"/>
                </a:solidFill>
              </a:rPr>
              <a:t>2</a:t>
            </a:r>
          </a:p>
        </p:txBody>
      </p:sp>
      <p:sp>
        <p:nvSpPr>
          <p:cNvPr id="68" name="Rounded Rectangle 67"/>
          <p:cNvSpPr/>
          <p:nvPr/>
        </p:nvSpPr>
        <p:spPr>
          <a:xfrm>
            <a:off x="3732458" y="3953440"/>
            <a:ext cx="3919220" cy="824753"/>
          </a:xfrm>
          <a:prstGeom prst="roundRect">
            <a:avLst/>
          </a:prstGeom>
          <a:solidFill>
            <a:srgbClr val="EC95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9" name="Table 68"/>
          <p:cNvGraphicFramePr>
            <a:graphicFrameLocks noGrp="1"/>
          </p:cNvGraphicFramePr>
          <p:nvPr>
            <p:extLst>
              <p:ext uri="{D42A27DB-BD31-4B8C-83A1-F6EECF244321}">
                <p14:modId xmlns:p14="http://schemas.microsoft.com/office/powerpoint/2010/main" val="1398428868"/>
              </p:ext>
            </p:extLst>
          </p:nvPr>
        </p:nvGraphicFramePr>
        <p:xfrm>
          <a:off x="4241318" y="4295886"/>
          <a:ext cx="3289920" cy="411480"/>
        </p:xfrm>
        <a:graphic>
          <a:graphicData uri="http://schemas.openxmlformats.org/drawingml/2006/table">
            <a:tbl>
              <a:tblPr firstRow="1" bandRow="1">
                <a:tableStyleId>{5C22544A-7EE6-4342-B048-85BDC9FD1C3A}</a:tableStyleId>
              </a:tblPr>
              <a:tblGrid>
                <a:gridCol w="1059152">
                  <a:extLst>
                    <a:ext uri="{9D8B030D-6E8A-4147-A177-3AD203B41FA5}">
                      <a16:colId xmlns:a16="http://schemas.microsoft.com/office/drawing/2014/main" val="20000"/>
                    </a:ext>
                  </a:extLst>
                </a:gridCol>
                <a:gridCol w="1134128">
                  <a:extLst>
                    <a:ext uri="{9D8B030D-6E8A-4147-A177-3AD203B41FA5}">
                      <a16:colId xmlns:a16="http://schemas.microsoft.com/office/drawing/2014/main" val="20001"/>
                    </a:ext>
                  </a:extLst>
                </a:gridCol>
                <a:gridCol w="1096640">
                  <a:extLst>
                    <a:ext uri="{9D8B030D-6E8A-4147-A177-3AD203B41FA5}">
                      <a16:colId xmlns:a16="http://schemas.microsoft.com/office/drawing/2014/main" val="20002"/>
                    </a:ext>
                  </a:extLst>
                </a:gridCol>
              </a:tblGrid>
              <a:tr h="370840">
                <a:tc>
                  <a:txBody>
                    <a:bodyPr/>
                    <a:lstStyle/>
                    <a:p>
                      <a:pPr algn="ctr"/>
                      <a:r>
                        <a:rPr lang="en-US" sz="1050" dirty="0" smtClean="0">
                          <a:solidFill>
                            <a:srgbClr val="EC951B"/>
                          </a:solidFill>
                        </a:rPr>
                        <a:t>Operational</a:t>
                      </a:r>
                      <a:endParaRPr lang="en-US" sz="1050" dirty="0">
                        <a:solidFill>
                          <a:srgbClr val="EC951B"/>
                        </a:solidFill>
                      </a:endParaRPr>
                    </a:p>
                  </a:txBody>
                  <a:tcPr anchor="ctr">
                    <a:lnL w="12700" cap="flat" cmpd="sng" algn="ctr">
                      <a:solidFill>
                        <a:srgbClr val="EC951B"/>
                      </a:solidFill>
                      <a:prstDash val="solid"/>
                      <a:round/>
                      <a:headEnd type="none" w="med" len="med"/>
                      <a:tailEnd type="none" w="med" len="med"/>
                    </a:lnL>
                    <a:lnR w="12700" cap="flat" cmpd="sng" algn="ctr">
                      <a:solidFill>
                        <a:srgbClr val="EC951B"/>
                      </a:solidFill>
                      <a:prstDash val="solid"/>
                      <a:round/>
                      <a:headEnd type="none" w="med" len="med"/>
                      <a:tailEnd type="none" w="med" len="med"/>
                    </a:lnR>
                    <a:lnT w="12700" cap="flat" cmpd="sng" algn="ctr">
                      <a:solidFill>
                        <a:srgbClr val="EC951B"/>
                      </a:solidFill>
                      <a:prstDash val="solid"/>
                      <a:round/>
                      <a:headEnd type="none" w="med" len="med"/>
                      <a:tailEnd type="none" w="med" len="med"/>
                    </a:lnT>
                    <a:lnB w="12700" cap="flat" cmpd="sng" algn="ctr">
                      <a:solidFill>
                        <a:srgbClr val="EC951B"/>
                      </a:solidFill>
                      <a:prstDash val="solid"/>
                      <a:round/>
                      <a:headEnd type="none" w="med" len="med"/>
                      <a:tailEnd type="none" w="med" len="med"/>
                    </a:lnB>
                    <a:solidFill>
                      <a:schemeClr val="bg1"/>
                    </a:solidFill>
                  </a:tcPr>
                </a:tc>
                <a:tc>
                  <a:txBody>
                    <a:bodyPr/>
                    <a:lstStyle/>
                    <a:p>
                      <a:pPr algn="ctr"/>
                      <a:r>
                        <a:rPr lang="en-US" sz="1050" dirty="0" smtClean="0">
                          <a:solidFill>
                            <a:srgbClr val="EC951B"/>
                          </a:solidFill>
                        </a:rPr>
                        <a:t>Senior Operational</a:t>
                      </a:r>
                      <a:endParaRPr lang="en-US" sz="1050" dirty="0">
                        <a:solidFill>
                          <a:srgbClr val="EC951B"/>
                        </a:solidFill>
                      </a:endParaRPr>
                    </a:p>
                  </a:txBody>
                  <a:tcPr anchor="ctr">
                    <a:lnL w="12700" cap="flat" cmpd="sng" algn="ctr">
                      <a:solidFill>
                        <a:srgbClr val="EC951B"/>
                      </a:solidFill>
                      <a:prstDash val="solid"/>
                      <a:round/>
                      <a:headEnd type="none" w="med" len="med"/>
                      <a:tailEnd type="none" w="med" len="med"/>
                    </a:lnL>
                    <a:lnR w="12700" cap="flat" cmpd="sng" algn="ctr">
                      <a:solidFill>
                        <a:srgbClr val="EC951B"/>
                      </a:solidFill>
                      <a:prstDash val="solid"/>
                      <a:round/>
                      <a:headEnd type="none" w="med" len="med"/>
                      <a:tailEnd type="none" w="med" len="med"/>
                    </a:lnR>
                    <a:lnT w="12700" cap="flat" cmpd="sng" algn="ctr">
                      <a:solidFill>
                        <a:srgbClr val="EC951B"/>
                      </a:solidFill>
                      <a:prstDash val="solid"/>
                      <a:round/>
                      <a:headEnd type="none" w="med" len="med"/>
                      <a:tailEnd type="none" w="med" len="med"/>
                    </a:lnT>
                    <a:lnB w="12700" cap="flat" cmpd="sng" algn="ctr">
                      <a:solidFill>
                        <a:srgbClr val="EC951B"/>
                      </a:solidFill>
                      <a:prstDash val="solid"/>
                      <a:round/>
                      <a:headEnd type="none" w="med" len="med"/>
                      <a:tailEnd type="none" w="med" len="med"/>
                    </a:lnB>
                    <a:solidFill>
                      <a:schemeClr val="bg1"/>
                    </a:solidFill>
                  </a:tcPr>
                </a:tc>
                <a:tc>
                  <a:txBody>
                    <a:bodyPr/>
                    <a:lstStyle/>
                    <a:p>
                      <a:pPr algn="ctr"/>
                      <a:r>
                        <a:rPr lang="en-US" sz="1050" dirty="0" smtClean="0">
                          <a:solidFill>
                            <a:srgbClr val="EC951B"/>
                          </a:solidFill>
                        </a:rPr>
                        <a:t>Strategic</a:t>
                      </a:r>
                      <a:endParaRPr lang="en-US" sz="1050" dirty="0">
                        <a:solidFill>
                          <a:srgbClr val="EC951B"/>
                        </a:solidFill>
                      </a:endParaRPr>
                    </a:p>
                  </a:txBody>
                  <a:tcPr anchor="ctr">
                    <a:lnL w="12700" cap="flat" cmpd="sng" algn="ctr">
                      <a:solidFill>
                        <a:srgbClr val="EC951B"/>
                      </a:solidFill>
                      <a:prstDash val="solid"/>
                      <a:round/>
                      <a:headEnd type="none" w="med" len="med"/>
                      <a:tailEnd type="none" w="med" len="med"/>
                    </a:lnL>
                    <a:lnR w="12700" cap="flat" cmpd="sng" algn="ctr">
                      <a:solidFill>
                        <a:srgbClr val="EC951B"/>
                      </a:solidFill>
                      <a:prstDash val="solid"/>
                      <a:round/>
                      <a:headEnd type="none" w="med" len="med"/>
                      <a:tailEnd type="none" w="med" len="med"/>
                    </a:lnR>
                    <a:lnT w="12700" cap="flat" cmpd="sng" algn="ctr">
                      <a:solidFill>
                        <a:srgbClr val="EC951B"/>
                      </a:solidFill>
                      <a:prstDash val="solid"/>
                      <a:round/>
                      <a:headEnd type="none" w="med" len="med"/>
                      <a:tailEnd type="none" w="med" len="med"/>
                    </a:lnT>
                    <a:lnB w="12700" cap="flat" cmpd="sng" algn="ctr">
                      <a:solidFill>
                        <a:srgbClr val="EC951B"/>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0" name="Rectangle 69"/>
          <p:cNvSpPr/>
          <p:nvPr/>
        </p:nvSpPr>
        <p:spPr>
          <a:xfrm>
            <a:off x="4241318" y="3995586"/>
            <a:ext cx="3289920" cy="276999"/>
          </a:xfrm>
          <a:prstGeom prst="rect">
            <a:avLst/>
          </a:prstGeom>
        </p:spPr>
        <p:txBody>
          <a:bodyPr wrap="square">
            <a:spAutoFit/>
          </a:bodyPr>
          <a:lstStyle/>
          <a:p>
            <a:pPr algn="ctr"/>
            <a:r>
              <a:rPr lang="en-US" sz="1200" b="1" dirty="0" smtClean="0">
                <a:solidFill>
                  <a:schemeClr val="bg1"/>
                </a:solidFill>
              </a:rPr>
              <a:t>People Leader</a:t>
            </a:r>
            <a:endParaRPr lang="en-US" sz="1200" b="1" dirty="0">
              <a:solidFill>
                <a:schemeClr val="bg1"/>
              </a:solidFill>
            </a:endParaRPr>
          </a:p>
        </p:txBody>
      </p:sp>
      <p:sp>
        <p:nvSpPr>
          <p:cNvPr id="71" name="Rectangle 70"/>
          <p:cNvSpPr/>
          <p:nvPr/>
        </p:nvSpPr>
        <p:spPr>
          <a:xfrm>
            <a:off x="7651678" y="4104206"/>
            <a:ext cx="1546112" cy="461665"/>
          </a:xfrm>
          <a:prstGeom prst="rect">
            <a:avLst/>
          </a:prstGeom>
        </p:spPr>
        <p:txBody>
          <a:bodyPr wrap="square">
            <a:spAutoFit/>
          </a:bodyPr>
          <a:lstStyle/>
          <a:p>
            <a:r>
              <a:rPr lang="en-US" sz="1200" dirty="0" smtClean="0">
                <a:solidFill>
                  <a:srgbClr val="EC951B"/>
                </a:solidFill>
              </a:rPr>
              <a:t>Title Descriptor: </a:t>
            </a:r>
            <a:r>
              <a:rPr lang="en-US" sz="1200" b="1" dirty="0" smtClean="0">
                <a:solidFill>
                  <a:srgbClr val="EC951B"/>
                </a:solidFill>
              </a:rPr>
              <a:t>Leader</a:t>
            </a:r>
            <a:endParaRPr lang="en-US" sz="1200" b="1" dirty="0">
              <a:solidFill>
                <a:srgbClr val="EC951B"/>
              </a:solidFill>
            </a:endParaRPr>
          </a:p>
        </p:txBody>
      </p:sp>
      <p:sp>
        <p:nvSpPr>
          <p:cNvPr id="72" name="Rectangle 71"/>
          <p:cNvSpPr/>
          <p:nvPr/>
        </p:nvSpPr>
        <p:spPr>
          <a:xfrm>
            <a:off x="3848608" y="4100902"/>
            <a:ext cx="356429" cy="523220"/>
          </a:xfrm>
          <a:prstGeom prst="rect">
            <a:avLst/>
          </a:prstGeom>
        </p:spPr>
        <p:txBody>
          <a:bodyPr wrap="square">
            <a:spAutoFit/>
          </a:bodyPr>
          <a:lstStyle/>
          <a:p>
            <a:pPr algn="ctr"/>
            <a:r>
              <a:rPr lang="en-US" sz="2800" b="1" dirty="0" smtClean="0">
                <a:solidFill>
                  <a:schemeClr val="bg1"/>
                </a:solidFill>
              </a:rPr>
              <a:t>3</a:t>
            </a:r>
            <a:endParaRPr lang="en-US" sz="2800" b="1" dirty="0">
              <a:solidFill>
                <a:schemeClr val="bg1"/>
              </a:solidFill>
            </a:endParaRPr>
          </a:p>
        </p:txBody>
      </p:sp>
    </p:spTree>
    <p:extLst>
      <p:ext uri="{BB962C8B-B14F-4D97-AF65-F5344CB8AC3E}">
        <p14:creationId xmlns:p14="http://schemas.microsoft.com/office/powerpoint/2010/main" val="4232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ppt_w</p:attrName>
                                        </p:attrNameLst>
                                      </p:cBhvr>
                                      <p:tavLst>
                                        <p:tav tm="0">
                                          <p:val>
                                            <p:fltVal val="0"/>
                                          </p:val>
                                        </p:tav>
                                        <p:tav tm="100000">
                                          <p:val>
                                            <p:strVal val="#ppt_w"/>
                                          </p:val>
                                        </p:tav>
                                      </p:tavLst>
                                    </p:anim>
                                    <p:anim calcmode="lin" valueType="num">
                                      <p:cBhvr>
                                        <p:cTn id="29" dur="500" fill="hold"/>
                                        <p:tgtEl>
                                          <p:spTgt spid="66"/>
                                        </p:tgtEl>
                                        <p:attrNameLst>
                                          <p:attrName>ppt_h</p:attrName>
                                        </p:attrNameLst>
                                      </p:cBhvr>
                                      <p:tavLst>
                                        <p:tav tm="0">
                                          <p:val>
                                            <p:fltVal val="0"/>
                                          </p:val>
                                        </p:tav>
                                        <p:tav tm="100000">
                                          <p:val>
                                            <p:strVal val="#ppt_h"/>
                                          </p:val>
                                        </p:tav>
                                      </p:tavLst>
                                    </p:anim>
                                    <p:animEffect transition="in" filter="fade">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500" fill="hold"/>
                                        <p:tgtEl>
                                          <p:spTgt spid="71"/>
                                        </p:tgtEl>
                                        <p:attrNameLst>
                                          <p:attrName>ppt_w</p:attrName>
                                        </p:attrNameLst>
                                      </p:cBhvr>
                                      <p:tavLst>
                                        <p:tav tm="0">
                                          <p:val>
                                            <p:fltVal val="0"/>
                                          </p:val>
                                        </p:tav>
                                        <p:tav tm="100000">
                                          <p:val>
                                            <p:strVal val="#ppt_w"/>
                                          </p:val>
                                        </p:tav>
                                      </p:tavLst>
                                    </p:anim>
                                    <p:anim calcmode="lin" valueType="num">
                                      <p:cBhvr>
                                        <p:cTn id="43" dur="500" fill="hold"/>
                                        <p:tgtEl>
                                          <p:spTgt spid="71"/>
                                        </p:tgtEl>
                                        <p:attrNameLst>
                                          <p:attrName>ppt_h</p:attrName>
                                        </p:attrNameLst>
                                      </p:cBhvr>
                                      <p:tavLst>
                                        <p:tav tm="0">
                                          <p:val>
                                            <p:fltVal val="0"/>
                                          </p:val>
                                        </p:tav>
                                        <p:tav tm="100000">
                                          <p:val>
                                            <p:strVal val="#ppt_h"/>
                                          </p:val>
                                        </p:tav>
                                      </p:tavLst>
                                    </p:anim>
                                    <p:animEffect transition="in" filter="fade">
                                      <p:cBhvr>
                                        <p:cTn id="4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5" grpId="0"/>
      <p:bldP spid="66" grpId="0"/>
      <p:bldP spid="70"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42786" t="11579" r="-1" b="11427"/>
          <a:stretch/>
        </p:blipFill>
        <p:spPr>
          <a:xfrm>
            <a:off x="-37707" y="-71697"/>
            <a:ext cx="4008364" cy="6455664"/>
          </a:xfrm>
          <a:prstGeom prst="rect">
            <a:avLst/>
          </a:prstGeom>
        </p:spPr>
      </p:pic>
      <p:sp>
        <p:nvSpPr>
          <p:cNvPr id="3" name="Slide Number Placeholder 2"/>
          <p:cNvSpPr>
            <a:spLocks noGrp="1"/>
          </p:cNvSpPr>
          <p:nvPr>
            <p:ph type="sldNum" sz="quarter" idx="10"/>
          </p:nvPr>
        </p:nvSpPr>
        <p:spPr/>
        <p:txBody>
          <a:bodyPr/>
          <a:lstStyle/>
          <a:p>
            <a:fld id="{6553F606-123F-4DA8-9856-64BE91BC4B4C}" type="slidenum">
              <a:rPr lang="en-US" smtClean="0"/>
              <a:t>11</a:t>
            </a:fld>
            <a:endParaRPr lang="en-US"/>
          </a:p>
        </p:txBody>
      </p:sp>
      <p:sp>
        <p:nvSpPr>
          <p:cNvPr id="5" name="Title 1"/>
          <p:cNvSpPr txBox="1">
            <a:spLocks/>
          </p:cNvSpPr>
          <p:nvPr/>
        </p:nvSpPr>
        <p:spPr>
          <a:xfrm>
            <a:off x="218144" y="3213809"/>
            <a:ext cx="3432373" cy="553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r>
              <a:rPr lang="en-US" sz="1800" dirty="0" smtClean="0">
                <a:solidFill>
                  <a:srgbClr val="15BDB1"/>
                </a:solidFill>
              </a:rPr>
              <a:t>What are the components</a:t>
            </a:r>
          </a:p>
          <a:p>
            <a:r>
              <a:rPr lang="en-US" sz="1800" dirty="0" smtClean="0">
                <a:solidFill>
                  <a:srgbClr val="15BDB1"/>
                </a:solidFill>
              </a:rPr>
              <a:t>of the new Role Descriptor?</a:t>
            </a:r>
            <a:endParaRPr lang="en-US" sz="1800" dirty="0">
              <a:solidFill>
                <a:srgbClr val="15BDB1"/>
              </a:solidFill>
            </a:endParaRPr>
          </a:p>
        </p:txBody>
      </p:sp>
      <p:sp>
        <p:nvSpPr>
          <p:cNvPr id="2" name="Title 1"/>
          <p:cNvSpPr>
            <a:spLocks noGrp="1"/>
          </p:cNvSpPr>
          <p:nvPr>
            <p:ph type="ctrTitle"/>
          </p:nvPr>
        </p:nvSpPr>
        <p:spPr>
          <a:xfrm>
            <a:off x="218144" y="2375319"/>
            <a:ext cx="3279973" cy="516264"/>
          </a:xfrm>
        </p:spPr>
        <p:txBody>
          <a:bodyPr>
            <a:noAutofit/>
          </a:bodyPr>
          <a:lstStyle/>
          <a:p>
            <a:r>
              <a:rPr lang="en-US" dirty="0" smtClean="0"/>
              <a:t>Job Framework Elements</a:t>
            </a:r>
            <a:endParaRPr lang="en-US" dirty="0"/>
          </a:p>
        </p:txBody>
      </p:sp>
      <p:sp>
        <p:nvSpPr>
          <p:cNvPr id="16" name="Rectangle 15"/>
          <p:cNvSpPr/>
          <p:nvPr/>
        </p:nvSpPr>
        <p:spPr>
          <a:xfrm>
            <a:off x="-44826" y="629531"/>
            <a:ext cx="91440" cy="516264"/>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523801" y="189281"/>
            <a:ext cx="4155680" cy="6049055"/>
          </a:xfrm>
          <a:prstGeom prst="rect">
            <a:avLst/>
          </a:prstGeom>
          <a:ln>
            <a:solidFill>
              <a:schemeClr val="tx1"/>
            </a:solidFill>
          </a:ln>
        </p:spPr>
      </p:pic>
    </p:spTree>
    <p:extLst>
      <p:ext uri="{BB962C8B-B14F-4D97-AF65-F5344CB8AC3E}">
        <p14:creationId xmlns:p14="http://schemas.microsoft.com/office/powerpoint/2010/main" val="1880831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42786" t="11579" r="-1" b="11427"/>
          <a:stretch/>
        </p:blipFill>
        <p:spPr>
          <a:xfrm>
            <a:off x="-37707" y="-71697"/>
            <a:ext cx="4008364" cy="6455664"/>
          </a:xfrm>
          <a:prstGeom prst="rect">
            <a:avLst/>
          </a:prstGeom>
        </p:spPr>
      </p:pic>
      <p:sp>
        <p:nvSpPr>
          <p:cNvPr id="3" name="Slide Number Placeholder 2"/>
          <p:cNvSpPr>
            <a:spLocks noGrp="1"/>
          </p:cNvSpPr>
          <p:nvPr>
            <p:ph type="sldNum" sz="quarter" idx="10"/>
          </p:nvPr>
        </p:nvSpPr>
        <p:spPr/>
        <p:txBody>
          <a:bodyPr/>
          <a:lstStyle/>
          <a:p>
            <a:fld id="{6553F606-123F-4DA8-9856-64BE91BC4B4C}" type="slidenum">
              <a:rPr lang="en-US" smtClean="0"/>
              <a:t>12</a:t>
            </a:fld>
            <a:endParaRPr lang="en-US"/>
          </a:p>
        </p:txBody>
      </p:sp>
      <p:sp>
        <p:nvSpPr>
          <p:cNvPr id="5" name="Title 1"/>
          <p:cNvSpPr txBox="1">
            <a:spLocks/>
          </p:cNvSpPr>
          <p:nvPr/>
        </p:nvSpPr>
        <p:spPr>
          <a:xfrm>
            <a:off x="218144" y="3213809"/>
            <a:ext cx="3432373" cy="553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r>
              <a:rPr lang="en-US" sz="1800" dirty="0" smtClean="0">
                <a:solidFill>
                  <a:srgbClr val="15BDB1"/>
                </a:solidFill>
              </a:rPr>
              <a:t>What are the components</a:t>
            </a:r>
          </a:p>
          <a:p>
            <a:r>
              <a:rPr lang="en-US" sz="1800" dirty="0" smtClean="0">
                <a:solidFill>
                  <a:srgbClr val="15BDB1"/>
                </a:solidFill>
              </a:rPr>
              <a:t>of the new Role Descriptor?</a:t>
            </a:r>
            <a:endParaRPr lang="en-US" sz="1800" dirty="0">
              <a:solidFill>
                <a:srgbClr val="15BDB1"/>
              </a:solidFill>
            </a:endParaRPr>
          </a:p>
        </p:txBody>
      </p:sp>
      <p:sp>
        <p:nvSpPr>
          <p:cNvPr id="2" name="Title 1"/>
          <p:cNvSpPr>
            <a:spLocks noGrp="1"/>
          </p:cNvSpPr>
          <p:nvPr>
            <p:ph type="ctrTitle"/>
          </p:nvPr>
        </p:nvSpPr>
        <p:spPr>
          <a:xfrm>
            <a:off x="218144" y="2375319"/>
            <a:ext cx="3279973" cy="516264"/>
          </a:xfrm>
        </p:spPr>
        <p:txBody>
          <a:bodyPr>
            <a:noAutofit/>
          </a:bodyPr>
          <a:lstStyle/>
          <a:p>
            <a:r>
              <a:rPr lang="en-US" dirty="0" smtClean="0"/>
              <a:t>Job Framework Elements</a:t>
            </a:r>
            <a:endParaRPr lang="en-US" dirty="0"/>
          </a:p>
        </p:txBody>
      </p:sp>
      <p:sp>
        <p:nvSpPr>
          <p:cNvPr id="16" name="Rectangle 15"/>
          <p:cNvSpPr/>
          <p:nvPr/>
        </p:nvSpPr>
        <p:spPr>
          <a:xfrm>
            <a:off x="-44826" y="629531"/>
            <a:ext cx="91440" cy="516264"/>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146482" y="794071"/>
            <a:ext cx="4730545" cy="4627015"/>
          </a:xfrm>
          <a:prstGeom prst="rect">
            <a:avLst/>
          </a:prstGeom>
          <a:ln>
            <a:solidFill>
              <a:schemeClr val="tx1"/>
            </a:solidFill>
          </a:ln>
        </p:spPr>
      </p:pic>
    </p:spTree>
    <p:extLst>
      <p:ext uri="{BB962C8B-B14F-4D97-AF65-F5344CB8AC3E}">
        <p14:creationId xmlns:p14="http://schemas.microsoft.com/office/powerpoint/2010/main" val="641144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35906" y="1941816"/>
            <a:ext cx="2954675" cy="2954675"/>
            <a:chOff x="3030876" y="2188396"/>
            <a:chExt cx="3092521" cy="3092521"/>
          </a:xfrm>
        </p:grpSpPr>
        <p:sp>
          <p:nvSpPr>
            <p:cNvPr id="4" name="Oval 3"/>
            <p:cNvSpPr/>
            <p:nvPr/>
          </p:nvSpPr>
          <p:spPr>
            <a:xfrm>
              <a:off x="3030876" y="2188396"/>
              <a:ext cx="3092521" cy="3092521"/>
            </a:xfrm>
            <a:prstGeom prst="ellipse">
              <a:avLst/>
            </a:prstGeom>
            <a:solidFill>
              <a:srgbClr val="15BD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168720" y="2326240"/>
              <a:ext cx="2816831" cy="281683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p:txBody>
          <a:bodyPr>
            <a:noAutofit/>
          </a:bodyPr>
          <a:lstStyle/>
          <a:p>
            <a:r>
              <a:rPr lang="en-US" dirty="0" smtClean="0"/>
              <a:t>Job Framework Example</a:t>
            </a:r>
            <a:endParaRPr lang="en-US" dirty="0"/>
          </a:p>
        </p:txBody>
      </p:sp>
      <p:sp>
        <p:nvSpPr>
          <p:cNvPr id="3" name="Slide Number Placeholder 2"/>
          <p:cNvSpPr>
            <a:spLocks noGrp="1"/>
          </p:cNvSpPr>
          <p:nvPr>
            <p:ph type="sldNum" sz="quarter" idx="10"/>
          </p:nvPr>
        </p:nvSpPr>
        <p:spPr/>
        <p:txBody>
          <a:bodyPr/>
          <a:lstStyle/>
          <a:p>
            <a:fld id="{6553F606-123F-4DA8-9856-64BE91BC4B4C}" type="slidenum">
              <a:rPr lang="en-US" smtClean="0"/>
              <a:t>13</a:t>
            </a:fld>
            <a:endParaRPr lang="en-US"/>
          </a:p>
        </p:txBody>
      </p:sp>
      <p:pic>
        <p:nvPicPr>
          <p:cNvPr id="1026" name="Picture 2" descr="Image result for woman us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439" y="2297166"/>
            <a:ext cx="2079625" cy="2079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226" y="1358706"/>
            <a:ext cx="4724063" cy="5078313"/>
          </a:xfrm>
          <a:prstGeom prst="rect">
            <a:avLst/>
          </a:prstGeom>
          <a:noFill/>
        </p:spPr>
        <p:txBody>
          <a:bodyPr wrap="square" rtlCol="0">
            <a:spAutoFit/>
          </a:bodyPr>
          <a:lstStyle/>
          <a:p>
            <a:r>
              <a:rPr lang="en-US" sz="2000" b="1" dirty="0">
                <a:solidFill>
                  <a:schemeClr val="tx1">
                    <a:lumMod val="75000"/>
                    <a:lumOff val="25000"/>
                  </a:schemeClr>
                </a:solidFill>
              </a:rPr>
              <a:t>Background for Sally Smith</a:t>
            </a:r>
          </a:p>
          <a:p>
            <a:endParaRPr lang="en-US" dirty="0" smtClean="0"/>
          </a:p>
          <a:p>
            <a:pPr marL="285750" indent="-285750">
              <a:spcAft>
                <a:spcPts val="1200"/>
              </a:spcAft>
              <a:buClr>
                <a:schemeClr val="tx1"/>
              </a:buClr>
              <a:buSzPct val="100000"/>
              <a:buFont typeface="Arial" panose="020B0604020202020204" pitchFamily="34" charset="0"/>
              <a:buChar char="•"/>
            </a:pPr>
            <a:r>
              <a:rPr lang="en-US" b="1" dirty="0" smtClean="0">
                <a:solidFill>
                  <a:srgbClr val="15BDB1"/>
                </a:solidFill>
              </a:rPr>
              <a:t>Work History</a:t>
            </a:r>
            <a:r>
              <a:rPr lang="en-US" b="1" dirty="0" smtClean="0">
                <a:solidFill>
                  <a:schemeClr val="tx1">
                    <a:lumMod val="75000"/>
                    <a:lumOff val="25000"/>
                  </a:schemeClr>
                </a:solidFill>
              </a:rPr>
              <a:t>: </a:t>
            </a:r>
            <a:r>
              <a:rPr lang="en-US" dirty="0" smtClean="0">
                <a:solidFill>
                  <a:schemeClr val="tx1">
                    <a:lumMod val="75000"/>
                    <a:lumOff val="25000"/>
                  </a:schemeClr>
                </a:solidFill>
              </a:rPr>
              <a:t>IU employee for 3 years</a:t>
            </a:r>
          </a:p>
          <a:p>
            <a:pPr marL="285750" indent="-285750">
              <a:spcAft>
                <a:spcPts val="1200"/>
              </a:spcAft>
              <a:buClr>
                <a:schemeClr val="tx1"/>
              </a:buClr>
              <a:buSzPct val="100000"/>
              <a:buFont typeface="Arial" panose="020B0604020202020204" pitchFamily="34" charset="0"/>
              <a:buChar char="•"/>
            </a:pPr>
            <a:r>
              <a:rPr lang="en-US" b="1" dirty="0" smtClean="0">
                <a:solidFill>
                  <a:srgbClr val="15BDB1"/>
                </a:solidFill>
              </a:rPr>
              <a:t>Education</a:t>
            </a:r>
            <a:r>
              <a:rPr lang="en-US" b="1" dirty="0" smtClean="0">
                <a:solidFill>
                  <a:schemeClr val="tx1">
                    <a:lumMod val="75000"/>
                    <a:lumOff val="25000"/>
                  </a:schemeClr>
                </a:solidFill>
              </a:rPr>
              <a:t>: </a:t>
            </a:r>
            <a:r>
              <a:rPr lang="en-US" dirty="0" smtClean="0">
                <a:solidFill>
                  <a:schemeClr val="tx1">
                    <a:lumMod val="75000"/>
                    <a:lumOff val="25000"/>
                  </a:schemeClr>
                </a:solidFill>
              </a:rPr>
              <a:t>Bachelor’s degree in Finance with a minor in Communications</a:t>
            </a:r>
          </a:p>
          <a:p>
            <a:pPr marL="285750" indent="-285750">
              <a:spcAft>
                <a:spcPts val="1200"/>
              </a:spcAft>
              <a:buClr>
                <a:schemeClr val="tx1"/>
              </a:buClr>
              <a:buSzPct val="100000"/>
              <a:buFont typeface="Arial" panose="020B0604020202020204" pitchFamily="34" charset="0"/>
              <a:buChar char="•"/>
            </a:pPr>
            <a:r>
              <a:rPr lang="en-US" b="1" dirty="0" smtClean="0">
                <a:solidFill>
                  <a:srgbClr val="15BDB1"/>
                </a:solidFill>
              </a:rPr>
              <a:t>Current Job Function</a:t>
            </a:r>
            <a:r>
              <a:rPr lang="en-US" dirty="0" smtClean="0">
                <a:solidFill>
                  <a:schemeClr val="tx1">
                    <a:lumMod val="75000"/>
                    <a:lumOff val="25000"/>
                  </a:schemeClr>
                </a:solidFill>
              </a:rPr>
              <a:t>:  Student Services</a:t>
            </a:r>
          </a:p>
          <a:p>
            <a:pPr marL="285750" indent="-285750">
              <a:spcAft>
                <a:spcPts val="1200"/>
              </a:spcAft>
              <a:buClr>
                <a:schemeClr val="tx1"/>
              </a:buClr>
              <a:buSzPct val="100000"/>
              <a:buFont typeface="Arial" panose="020B0604020202020204" pitchFamily="34" charset="0"/>
              <a:buChar char="•"/>
            </a:pPr>
            <a:r>
              <a:rPr lang="en-US" b="1" dirty="0" smtClean="0">
                <a:solidFill>
                  <a:srgbClr val="15BDB1"/>
                </a:solidFill>
              </a:rPr>
              <a:t>Current Job Family</a:t>
            </a:r>
            <a:r>
              <a:rPr lang="en-US" dirty="0" smtClean="0">
                <a:solidFill>
                  <a:schemeClr val="tx1">
                    <a:lumMod val="75000"/>
                    <a:lumOff val="25000"/>
                  </a:schemeClr>
                </a:solidFill>
              </a:rPr>
              <a:t>:  Financial Aid</a:t>
            </a:r>
          </a:p>
          <a:p>
            <a:pPr marL="285750" indent="-285750">
              <a:spcAft>
                <a:spcPts val="1200"/>
              </a:spcAft>
              <a:buClr>
                <a:schemeClr val="tx1"/>
              </a:buClr>
              <a:buSzPct val="100000"/>
              <a:buFont typeface="Arial" panose="020B0604020202020204" pitchFamily="34" charset="0"/>
              <a:buChar char="•"/>
            </a:pPr>
            <a:r>
              <a:rPr lang="en-US" b="1" dirty="0" smtClean="0">
                <a:solidFill>
                  <a:srgbClr val="15BDB1"/>
                </a:solidFill>
              </a:rPr>
              <a:t>Current Role</a:t>
            </a:r>
            <a:r>
              <a:rPr lang="en-US" dirty="0" smtClean="0">
                <a:solidFill>
                  <a:schemeClr val="tx1">
                    <a:lumMod val="75000"/>
                    <a:lumOff val="25000"/>
                  </a:schemeClr>
                </a:solidFill>
              </a:rPr>
              <a:t>:  Financial Aid Specialist</a:t>
            </a:r>
          </a:p>
          <a:p>
            <a:pPr marL="285750" indent="-285750">
              <a:spcAft>
                <a:spcPts val="1200"/>
              </a:spcAft>
              <a:buClr>
                <a:schemeClr val="tx1"/>
              </a:buClr>
              <a:buSzPct val="100000"/>
              <a:buFont typeface="Arial" panose="020B0604020202020204" pitchFamily="34" charset="0"/>
              <a:buChar char="•"/>
            </a:pPr>
            <a:r>
              <a:rPr lang="en-US" b="1" dirty="0" smtClean="0">
                <a:solidFill>
                  <a:srgbClr val="15BDB1"/>
                </a:solidFill>
              </a:rPr>
              <a:t>Current Job Level</a:t>
            </a:r>
            <a:r>
              <a:rPr lang="en-US" dirty="0" smtClean="0">
                <a:solidFill>
                  <a:schemeClr val="tx1">
                    <a:lumMod val="75000"/>
                    <a:lumOff val="25000"/>
                  </a:schemeClr>
                </a:solidFill>
              </a:rPr>
              <a:t>:  Core (IC Exempt)</a:t>
            </a:r>
          </a:p>
          <a:p>
            <a:pPr marL="285750" indent="-285750">
              <a:spcAft>
                <a:spcPts val="1200"/>
              </a:spcAft>
              <a:buClr>
                <a:schemeClr val="tx1"/>
              </a:buClr>
              <a:buSzPct val="100000"/>
              <a:buFont typeface="Arial" panose="020B0604020202020204" pitchFamily="34" charset="0"/>
              <a:buChar char="•"/>
            </a:pPr>
            <a:r>
              <a:rPr lang="en-US" b="1" dirty="0" smtClean="0">
                <a:solidFill>
                  <a:srgbClr val="15BDB1"/>
                </a:solidFill>
              </a:rPr>
              <a:t>Career Goals</a:t>
            </a:r>
            <a:r>
              <a:rPr lang="en-US" dirty="0" smtClean="0">
                <a:solidFill>
                  <a:schemeClr val="tx1">
                    <a:lumMod val="75000"/>
                    <a:lumOff val="25000"/>
                  </a:schemeClr>
                </a:solidFill>
              </a:rPr>
              <a:t>:  Gain more experience in either Student Services area, Finance or Marketing/Communications</a:t>
            </a:r>
            <a:endParaRPr lang="en-US" sz="2000" dirty="0" smtClean="0">
              <a:solidFill>
                <a:schemeClr val="tx1">
                  <a:lumMod val="75000"/>
                  <a:lumOff val="25000"/>
                </a:schemeClr>
              </a:solidFill>
            </a:endParaRPr>
          </a:p>
          <a:p>
            <a:pPr marL="285750" indent="-285750">
              <a:buFont typeface="Wingdings" panose="05000000000000000000" pitchFamily="2" charset="2"/>
              <a:buChar char="q"/>
            </a:pPr>
            <a:endParaRPr lang="en-US" dirty="0" smtClean="0"/>
          </a:p>
          <a:p>
            <a:endParaRPr lang="en-US" dirty="0"/>
          </a:p>
        </p:txBody>
      </p:sp>
    </p:spTree>
    <p:extLst>
      <p:ext uri="{BB962C8B-B14F-4D97-AF65-F5344CB8AC3E}">
        <p14:creationId xmlns:p14="http://schemas.microsoft.com/office/powerpoint/2010/main" val="3342631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Job Framework Example</a:t>
            </a:r>
            <a:endParaRPr lang="en-US" dirty="0"/>
          </a:p>
        </p:txBody>
      </p:sp>
      <p:sp>
        <p:nvSpPr>
          <p:cNvPr id="7" name="Content Placeholder 6"/>
          <p:cNvSpPr>
            <a:spLocks noGrp="1"/>
          </p:cNvSpPr>
          <p:nvPr>
            <p:ph idx="1"/>
          </p:nvPr>
        </p:nvSpPr>
        <p:spPr>
          <a:xfrm>
            <a:off x="518824" y="1399593"/>
            <a:ext cx="8015594" cy="471978"/>
          </a:xfrm>
        </p:spPr>
        <p:txBody>
          <a:bodyPr>
            <a:normAutofit/>
          </a:bodyPr>
          <a:lstStyle/>
          <a:p>
            <a:pPr marL="0" indent="0">
              <a:buNone/>
            </a:pPr>
            <a:r>
              <a:rPr lang="en-US" sz="2000" b="1" dirty="0" smtClean="0"/>
              <a:t>What are Sally’s Possible Career Options?</a:t>
            </a:r>
            <a:endParaRPr lang="en-US" sz="2000" b="1" dirty="0"/>
          </a:p>
        </p:txBody>
      </p:sp>
      <p:sp>
        <p:nvSpPr>
          <p:cNvPr id="3" name="Slide Number Placeholder 2"/>
          <p:cNvSpPr>
            <a:spLocks noGrp="1"/>
          </p:cNvSpPr>
          <p:nvPr>
            <p:ph type="sldNum" sz="quarter" idx="10"/>
          </p:nvPr>
        </p:nvSpPr>
        <p:spPr/>
        <p:txBody>
          <a:bodyPr/>
          <a:lstStyle/>
          <a:p>
            <a:fld id="{6553F606-123F-4DA8-9856-64BE91BC4B4C}" type="slidenum">
              <a:rPr lang="en-US" smtClean="0"/>
              <a:t>14</a:t>
            </a:fld>
            <a:endParaRPr lang="en-US"/>
          </a:p>
        </p:txBody>
      </p:sp>
      <p:grpSp>
        <p:nvGrpSpPr>
          <p:cNvPr id="5" name="Group 4"/>
          <p:cNvGrpSpPr/>
          <p:nvPr/>
        </p:nvGrpSpPr>
        <p:grpSpPr>
          <a:xfrm>
            <a:off x="6994504" y="466707"/>
            <a:ext cx="1507131" cy="1507131"/>
            <a:chOff x="5535906" y="1941816"/>
            <a:chExt cx="2954675" cy="2954675"/>
          </a:xfrm>
        </p:grpSpPr>
        <p:grpSp>
          <p:nvGrpSpPr>
            <p:cNvPr id="6" name="Group 5"/>
            <p:cNvGrpSpPr/>
            <p:nvPr/>
          </p:nvGrpSpPr>
          <p:grpSpPr>
            <a:xfrm>
              <a:off x="5535906" y="1941816"/>
              <a:ext cx="2954675" cy="2954675"/>
              <a:chOff x="3030876" y="2188396"/>
              <a:chExt cx="3092521" cy="3092521"/>
            </a:xfrm>
          </p:grpSpPr>
          <p:sp>
            <p:nvSpPr>
              <p:cNvPr id="4" name="Oval 3"/>
              <p:cNvSpPr/>
              <p:nvPr/>
            </p:nvSpPr>
            <p:spPr>
              <a:xfrm>
                <a:off x="3030876" y="2188396"/>
                <a:ext cx="3092521" cy="3092521"/>
              </a:xfrm>
              <a:prstGeom prst="ellipse">
                <a:avLst/>
              </a:prstGeom>
              <a:solidFill>
                <a:srgbClr val="15BD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168720" y="2326240"/>
                <a:ext cx="2816831" cy="281683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Image result for woman us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439" y="2297166"/>
              <a:ext cx="2079625" cy="2079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5" name="Group 1024"/>
          <p:cNvGrpSpPr/>
          <p:nvPr/>
        </p:nvGrpSpPr>
        <p:grpSpPr>
          <a:xfrm>
            <a:off x="547785" y="3284352"/>
            <a:ext cx="1252998" cy="1252998"/>
            <a:chOff x="3897110" y="2203840"/>
            <a:chExt cx="1504828" cy="1504828"/>
          </a:xfrm>
        </p:grpSpPr>
        <p:sp>
          <p:nvSpPr>
            <p:cNvPr id="13" name="Oval 12"/>
            <p:cNvSpPr/>
            <p:nvPr/>
          </p:nvSpPr>
          <p:spPr>
            <a:xfrm>
              <a:off x="3897110" y="2203840"/>
              <a:ext cx="1504828" cy="1504828"/>
            </a:xfrm>
            <a:prstGeom prst="ellipse">
              <a:avLst/>
            </a:prstGeom>
            <a:solidFill>
              <a:srgbClr val="5C3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019930" y="2326661"/>
              <a:ext cx="1259187" cy="12591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307610" y="2539262"/>
              <a:ext cx="683824" cy="1108903"/>
            </a:xfrm>
            <a:prstGeom prst="rect">
              <a:avLst/>
            </a:prstGeom>
          </p:spPr>
          <p:txBody>
            <a:bodyPr wrap="none">
              <a:spAutoFit/>
            </a:bodyPr>
            <a:lstStyle/>
            <a:p>
              <a:pPr algn="ctr"/>
              <a:r>
                <a:rPr lang="en-US" sz="5400" b="1" dirty="0">
                  <a:solidFill>
                    <a:srgbClr val="5C3353"/>
                  </a:solidFill>
                </a:rPr>
                <a:t>2</a:t>
              </a:r>
            </a:p>
          </p:txBody>
        </p:sp>
        <p:sp>
          <p:nvSpPr>
            <p:cNvPr id="15" name="Rectangle 14"/>
            <p:cNvSpPr/>
            <p:nvPr/>
          </p:nvSpPr>
          <p:spPr>
            <a:xfrm>
              <a:off x="4110595" y="2619003"/>
              <a:ext cx="1133644" cy="369332"/>
            </a:xfrm>
            <a:prstGeom prst="rect">
              <a:avLst/>
            </a:prstGeom>
          </p:spPr>
          <p:txBody>
            <a:bodyPr wrap="none">
              <a:prstTxWarp prst="textArchUp">
                <a:avLst/>
              </a:prstTxWarp>
              <a:spAutoFit/>
            </a:bodyPr>
            <a:lstStyle/>
            <a:p>
              <a:pPr algn="ctr"/>
              <a:r>
                <a:rPr lang="en-US" sz="1400" b="1" dirty="0">
                  <a:solidFill>
                    <a:schemeClr val="tx1">
                      <a:lumMod val="75000"/>
                      <a:lumOff val="25000"/>
                    </a:schemeClr>
                  </a:solidFill>
                </a:rPr>
                <a:t>OPTION </a:t>
              </a:r>
              <a:endParaRPr lang="en-US" sz="1400" dirty="0">
                <a:solidFill>
                  <a:schemeClr val="tx1">
                    <a:lumMod val="75000"/>
                    <a:lumOff val="25000"/>
                  </a:schemeClr>
                </a:solidFill>
              </a:endParaRPr>
            </a:p>
          </p:txBody>
        </p:sp>
      </p:grpSp>
      <p:grpSp>
        <p:nvGrpSpPr>
          <p:cNvPr id="1024" name="Group 1023"/>
          <p:cNvGrpSpPr/>
          <p:nvPr/>
        </p:nvGrpSpPr>
        <p:grpSpPr>
          <a:xfrm>
            <a:off x="534705" y="1871571"/>
            <a:ext cx="1252998" cy="1252998"/>
            <a:chOff x="1750676" y="2203840"/>
            <a:chExt cx="1504828" cy="1504828"/>
          </a:xfrm>
        </p:grpSpPr>
        <p:sp>
          <p:nvSpPr>
            <p:cNvPr id="11" name="Oval 10"/>
            <p:cNvSpPr/>
            <p:nvPr/>
          </p:nvSpPr>
          <p:spPr>
            <a:xfrm>
              <a:off x="1750676" y="2203840"/>
              <a:ext cx="1504828" cy="1504828"/>
            </a:xfrm>
            <a:prstGeom prst="ellipse">
              <a:avLst/>
            </a:prstGeom>
            <a:solidFill>
              <a:srgbClr val="005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873497" y="2326661"/>
              <a:ext cx="1259187" cy="12591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174259" y="2539262"/>
              <a:ext cx="683824" cy="1108903"/>
            </a:xfrm>
            <a:prstGeom prst="rect">
              <a:avLst/>
            </a:prstGeom>
          </p:spPr>
          <p:txBody>
            <a:bodyPr wrap="none">
              <a:spAutoFit/>
            </a:bodyPr>
            <a:lstStyle/>
            <a:p>
              <a:pPr algn="ctr"/>
              <a:r>
                <a:rPr lang="en-US" sz="5400" b="1" dirty="0" smtClean="0">
                  <a:solidFill>
                    <a:srgbClr val="005B94"/>
                  </a:solidFill>
                </a:rPr>
                <a:t>1</a:t>
              </a:r>
              <a:endParaRPr lang="en-US" sz="5400" b="1" dirty="0">
                <a:solidFill>
                  <a:srgbClr val="005B94"/>
                </a:solidFill>
              </a:endParaRPr>
            </a:p>
          </p:txBody>
        </p:sp>
        <p:sp>
          <p:nvSpPr>
            <p:cNvPr id="27" name="Rectangle 26"/>
            <p:cNvSpPr/>
            <p:nvPr/>
          </p:nvSpPr>
          <p:spPr>
            <a:xfrm>
              <a:off x="1977243" y="2619003"/>
              <a:ext cx="1133644" cy="369332"/>
            </a:xfrm>
            <a:prstGeom prst="rect">
              <a:avLst/>
            </a:prstGeom>
          </p:spPr>
          <p:txBody>
            <a:bodyPr wrap="none">
              <a:prstTxWarp prst="textArchUp">
                <a:avLst/>
              </a:prstTxWarp>
              <a:spAutoFit/>
            </a:bodyPr>
            <a:lstStyle/>
            <a:p>
              <a:pPr algn="ctr"/>
              <a:r>
                <a:rPr lang="en-US" sz="1400" b="1" dirty="0">
                  <a:solidFill>
                    <a:schemeClr val="tx1">
                      <a:lumMod val="75000"/>
                      <a:lumOff val="25000"/>
                    </a:schemeClr>
                  </a:solidFill>
                </a:rPr>
                <a:t>OPTION </a:t>
              </a:r>
              <a:endParaRPr lang="en-US" sz="1400" dirty="0">
                <a:solidFill>
                  <a:schemeClr val="tx1">
                    <a:lumMod val="75000"/>
                    <a:lumOff val="25000"/>
                  </a:schemeClr>
                </a:solidFill>
              </a:endParaRPr>
            </a:p>
          </p:txBody>
        </p:sp>
      </p:grpSp>
      <p:grpSp>
        <p:nvGrpSpPr>
          <p:cNvPr id="1027" name="Group 1026"/>
          <p:cNvGrpSpPr/>
          <p:nvPr/>
        </p:nvGrpSpPr>
        <p:grpSpPr>
          <a:xfrm>
            <a:off x="545596" y="4698133"/>
            <a:ext cx="1252998" cy="1252998"/>
            <a:chOff x="6043544" y="2227041"/>
            <a:chExt cx="1504828" cy="1504828"/>
          </a:xfrm>
        </p:grpSpPr>
        <p:sp>
          <p:nvSpPr>
            <p:cNvPr id="14" name="Oval 13"/>
            <p:cNvSpPr/>
            <p:nvPr/>
          </p:nvSpPr>
          <p:spPr>
            <a:xfrm>
              <a:off x="6043544" y="2227041"/>
              <a:ext cx="1504828" cy="1504828"/>
            </a:xfrm>
            <a:prstGeom prst="ellipse">
              <a:avLst/>
            </a:prstGeom>
            <a:solidFill>
              <a:srgbClr val="0094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167934" y="2349861"/>
              <a:ext cx="1259187" cy="12591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467142" y="2539261"/>
              <a:ext cx="683824" cy="1108902"/>
            </a:xfrm>
            <a:prstGeom prst="rect">
              <a:avLst/>
            </a:prstGeom>
          </p:spPr>
          <p:txBody>
            <a:bodyPr wrap="none">
              <a:spAutoFit/>
            </a:bodyPr>
            <a:lstStyle/>
            <a:p>
              <a:pPr algn="ctr"/>
              <a:r>
                <a:rPr lang="en-US" sz="5400" b="1" dirty="0" smtClean="0">
                  <a:solidFill>
                    <a:srgbClr val="009480"/>
                  </a:solidFill>
                </a:rPr>
                <a:t>3</a:t>
              </a:r>
              <a:endParaRPr lang="en-US" sz="5400" b="1" dirty="0">
                <a:solidFill>
                  <a:srgbClr val="009480"/>
                </a:solidFill>
              </a:endParaRPr>
            </a:p>
          </p:txBody>
        </p:sp>
        <p:sp>
          <p:nvSpPr>
            <p:cNvPr id="29" name="Rectangle 28"/>
            <p:cNvSpPr/>
            <p:nvPr/>
          </p:nvSpPr>
          <p:spPr>
            <a:xfrm>
              <a:off x="6270127" y="2619003"/>
              <a:ext cx="1133644" cy="369332"/>
            </a:xfrm>
            <a:prstGeom prst="rect">
              <a:avLst/>
            </a:prstGeom>
          </p:spPr>
          <p:txBody>
            <a:bodyPr wrap="none">
              <a:prstTxWarp prst="textArchUp">
                <a:avLst/>
              </a:prstTxWarp>
              <a:spAutoFit/>
            </a:bodyPr>
            <a:lstStyle/>
            <a:p>
              <a:pPr algn="ctr"/>
              <a:r>
                <a:rPr lang="en-US" sz="1400" b="1" dirty="0">
                  <a:solidFill>
                    <a:schemeClr val="tx1">
                      <a:lumMod val="75000"/>
                      <a:lumOff val="25000"/>
                    </a:schemeClr>
                  </a:solidFill>
                </a:rPr>
                <a:t>OPTION </a:t>
              </a:r>
              <a:endParaRPr lang="en-US" sz="1400" dirty="0">
                <a:solidFill>
                  <a:schemeClr val="tx1">
                    <a:lumMod val="75000"/>
                    <a:lumOff val="25000"/>
                  </a:schemeClr>
                </a:solidFill>
              </a:endParaRPr>
            </a:p>
          </p:txBody>
        </p:sp>
      </p:grpSp>
      <p:sp>
        <p:nvSpPr>
          <p:cNvPr id="25" name="Rectangle 24"/>
          <p:cNvSpPr/>
          <p:nvPr/>
        </p:nvSpPr>
        <p:spPr>
          <a:xfrm>
            <a:off x="1862560" y="2205682"/>
            <a:ext cx="7120801" cy="769441"/>
          </a:xfrm>
          <a:prstGeom prst="rect">
            <a:avLst/>
          </a:prstGeom>
        </p:spPr>
        <p:txBody>
          <a:bodyPr wrap="square">
            <a:spAutoFit/>
          </a:bodyPr>
          <a:lstStyle/>
          <a:p>
            <a:pPr>
              <a:spcAft>
                <a:spcPts val="1200"/>
              </a:spcAft>
            </a:pPr>
            <a:r>
              <a:rPr lang="en-US" b="1" dirty="0">
                <a:solidFill>
                  <a:srgbClr val="005B94"/>
                </a:solidFill>
              </a:rPr>
              <a:t>Same Function &amp; Family Different Career Level Role </a:t>
            </a:r>
            <a:r>
              <a:rPr lang="en-US" sz="1200" dirty="0" smtClean="0">
                <a:solidFill>
                  <a:schemeClr val="tx1">
                    <a:lumMod val="75000"/>
                    <a:lumOff val="25000"/>
                  </a:schemeClr>
                </a:solidFill>
              </a:rPr>
              <a:t>(if role available)</a:t>
            </a:r>
            <a:endParaRPr lang="en-US" sz="1200" dirty="0">
              <a:solidFill>
                <a:schemeClr val="tx1">
                  <a:lumMod val="75000"/>
                  <a:lumOff val="25000"/>
                </a:schemeClr>
              </a:solidFill>
            </a:endParaRPr>
          </a:p>
          <a:p>
            <a:pPr marL="285750" lvl="1" indent="-173038">
              <a:spcAft>
                <a:spcPts val="1200"/>
              </a:spcAft>
              <a:buFont typeface="Arial" panose="020B0604020202020204" pitchFamily="34" charset="0"/>
              <a:buChar char="•"/>
            </a:pPr>
            <a:r>
              <a:rPr lang="en-US" sz="1600" dirty="0" smtClean="0">
                <a:solidFill>
                  <a:schemeClr val="tx1">
                    <a:lumMod val="75000"/>
                    <a:lumOff val="25000"/>
                  </a:schemeClr>
                </a:solidFill>
              </a:rPr>
              <a:t>Financial </a:t>
            </a:r>
            <a:r>
              <a:rPr lang="en-US" sz="1600" dirty="0">
                <a:solidFill>
                  <a:schemeClr val="tx1">
                    <a:lumMod val="75000"/>
                    <a:lumOff val="25000"/>
                  </a:schemeClr>
                </a:solidFill>
              </a:rPr>
              <a:t>Aid Specialist – Career Level</a:t>
            </a:r>
          </a:p>
        </p:txBody>
      </p:sp>
      <p:sp>
        <p:nvSpPr>
          <p:cNvPr id="30" name="Rectangle 29"/>
          <p:cNvSpPr/>
          <p:nvPr/>
        </p:nvSpPr>
        <p:spPr>
          <a:xfrm>
            <a:off x="1862561" y="3541519"/>
            <a:ext cx="6639074" cy="769441"/>
          </a:xfrm>
          <a:prstGeom prst="rect">
            <a:avLst/>
          </a:prstGeom>
        </p:spPr>
        <p:txBody>
          <a:bodyPr wrap="square">
            <a:spAutoFit/>
          </a:bodyPr>
          <a:lstStyle/>
          <a:p>
            <a:pPr>
              <a:spcAft>
                <a:spcPts val="1200"/>
              </a:spcAft>
            </a:pPr>
            <a:r>
              <a:rPr lang="en-US" b="1" dirty="0">
                <a:solidFill>
                  <a:srgbClr val="5C3353"/>
                </a:solidFill>
              </a:rPr>
              <a:t>New Job Family/Same </a:t>
            </a:r>
            <a:r>
              <a:rPr lang="en-US" b="1" dirty="0" smtClean="0">
                <a:solidFill>
                  <a:srgbClr val="5C3353"/>
                </a:solidFill>
              </a:rPr>
              <a:t>Level</a:t>
            </a:r>
          </a:p>
          <a:p>
            <a:pPr marL="285750" indent="-173038">
              <a:spcAft>
                <a:spcPts val="1200"/>
              </a:spcAft>
              <a:buFont typeface="Arial" panose="020B0604020202020204" pitchFamily="34" charset="0"/>
              <a:buChar char="•"/>
            </a:pPr>
            <a:r>
              <a:rPr lang="en-US" sz="1600" dirty="0" smtClean="0">
                <a:solidFill>
                  <a:schemeClr val="tx1">
                    <a:lumMod val="75000"/>
                    <a:lumOff val="25000"/>
                  </a:schemeClr>
                </a:solidFill>
              </a:rPr>
              <a:t>Admissions/Recruitment </a:t>
            </a:r>
            <a:r>
              <a:rPr lang="en-US" sz="1600" dirty="0">
                <a:solidFill>
                  <a:schemeClr val="tx1">
                    <a:lumMod val="75000"/>
                    <a:lumOff val="25000"/>
                  </a:schemeClr>
                </a:solidFill>
              </a:rPr>
              <a:t>Core Level</a:t>
            </a:r>
          </a:p>
        </p:txBody>
      </p:sp>
      <p:sp>
        <p:nvSpPr>
          <p:cNvPr id="31" name="Rectangle 30"/>
          <p:cNvSpPr/>
          <p:nvPr/>
        </p:nvSpPr>
        <p:spPr>
          <a:xfrm>
            <a:off x="1862561" y="4698133"/>
            <a:ext cx="6387742" cy="1261884"/>
          </a:xfrm>
          <a:prstGeom prst="rect">
            <a:avLst/>
          </a:prstGeom>
        </p:spPr>
        <p:txBody>
          <a:bodyPr wrap="square">
            <a:spAutoFit/>
          </a:bodyPr>
          <a:lstStyle/>
          <a:p>
            <a:pPr>
              <a:spcAft>
                <a:spcPts val="1200"/>
              </a:spcAft>
            </a:pPr>
            <a:r>
              <a:rPr lang="en-US" b="1" dirty="0">
                <a:solidFill>
                  <a:srgbClr val="009480"/>
                </a:solidFill>
              </a:rPr>
              <a:t>New Function/Family</a:t>
            </a:r>
          </a:p>
          <a:p>
            <a:pPr marL="287338" lvl="1" indent="-168275">
              <a:buFont typeface="Arial" panose="020B0604020202020204" pitchFamily="34" charset="0"/>
              <a:buChar char="•"/>
            </a:pPr>
            <a:r>
              <a:rPr lang="en-US" sz="1600" b="1" dirty="0">
                <a:solidFill>
                  <a:schemeClr val="tx1">
                    <a:lumMod val="75000"/>
                    <a:lumOff val="25000"/>
                  </a:schemeClr>
                </a:solidFill>
              </a:rPr>
              <a:t>Job Function</a:t>
            </a:r>
            <a:r>
              <a:rPr lang="en-US" sz="1600" dirty="0">
                <a:solidFill>
                  <a:schemeClr val="tx1">
                    <a:lumMod val="75000"/>
                    <a:lumOff val="25000"/>
                  </a:schemeClr>
                </a:solidFill>
              </a:rPr>
              <a:t>:  Finance</a:t>
            </a:r>
          </a:p>
          <a:p>
            <a:pPr marL="287338" lvl="1" indent="-168275">
              <a:buFont typeface="Arial" panose="020B0604020202020204" pitchFamily="34" charset="0"/>
              <a:buChar char="•"/>
            </a:pPr>
            <a:r>
              <a:rPr lang="en-US" sz="1600" b="1" dirty="0">
                <a:solidFill>
                  <a:schemeClr val="tx1">
                    <a:lumMod val="75000"/>
                    <a:lumOff val="25000"/>
                  </a:schemeClr>
                </a:solidFill>
              </a:rPr>
              <a:t>Job Family</a:t>
            </a:r>
            <a:r>
              <a:rPr lang="en-US" sz="1600" dirty="0">
                <a:solidFill>
                  <a:schemeClr val="tx1">
                    <a:lumMod val="75000"/>
                    <a:lumOff val="25000"/>
                  </a:schemeClr>
                </a:solidFill>
              </a:rPr>
              <a:t>:  Financial Analysis</a:t>
            </a:r>
          </a:p>
          <a:p>
            <a:pPr marL="287338" lvl="1" indent="-168275">
              <a:buFont typeface="Arial" panose="020B0604020202020204" pitchFamily="34" charset="0"/>
              <a:buChar char="•"/>
            </a:pPr>
            <a:r>
              <a:rPr lang="en-US" sz="1600" b="1" dirty="0">
                <a:solidFill>
                  <a:schemeClr val="tx1">
                    <a:lumMod val="75000"/>
                    <a:lumOff val="25000"/>
                  </a:schemeClr>
                </a:solidFill>
              </a:rPr>
              <a:t>New Role</a:t>
            </a:r>
            <a:r>
              <a:rPr lang="en-US" sz="1600" dirty="0">
                <a:solidFill>
                  <a:schemeClr val="tx1">
                    <a:lumMod val="75000"/>
                    <a:lumOff val="25000"/>
                  </a:schemeClr>
                </a:solidFill>
              </a:rPr>
              <a:t>:  Financial Analyst Core Level</a:t>
            </a:r>
            <a:endParaRPr lang="en-US" dirty="0">
              <a:solidFill>
                <a:schemeClr val="tx1">
                  <a:lumMod val="75000"/>
                  <a:lumOff val="25000"/>
                </a:schemeClr>
              </a:solidFill>
            </a:endParaRPr>
          </a:p>
        </p:txBody>
      </p:sp>
    </p:spTree>
    <p:extLst>
      <p:ext uri="{BB962C8B-B14F-4D97-AF65-F5344CB8AC3E}">
        <p14:creationId xmlns:p14="http://schemas.microsoft.com/office/powerpoint/2010/main" val="320398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46" y="4630112"/>
            <a:ext cx="5798708" cy="1566696"/>
          </a:xfrm>
          <a:prstGeom prst="rect">
            <a:avLst/>
          </a:prstGeom>
        </p:spPr>
      </p:pic>
      <p:sp>
        <p:nvSpPr>
          <p:cNvPr id="2" name="Title 1"/>
          <p:cNvSpPr>
            <a:spLocks noGrp="1"/>
          </p:cNvSpPr>
          <p:nvPr>
            <p:ph type="ctrTitle"/>
          </p:nvPr>
        </p:nvSpPr>
        <p:spPr/>
        <p:txBody>
          <a:bodyPr>
            <a:noAutofit/>
          </a:bodyPr>
          <a:lstStyle/>
          <a:p>
            <a:r>
              <a:rPr lang="en-US" dirty="0" smtClean="0"/>
              <a:t>Job Framework Example</a:t>
            </a:r>
            <a:endParaRPr lang="en-US" dirty="0"/>
          </a:p>
        </p:txBody>
      </p:sp>
      <p:sp>
        <p:nvSpPr>
          <p:cNvPr id="7" name="Content Placeholder 6"/>
          <p:cNvSpPr>
            <a:spLocks noGrp="1"/>
          </p:cNvSpPr>
          <p:nvPr>
            <p:ph idx="1"/>
          </p:nvPr>
        </p:nvSpPr>
        <p:spPr>
          <a:xfrm>
            <a:off x="518824" y="1399593"/>
            <a:ext cx="8015594" cy="471978"/>
          </a:xfrm>
        </p:spPr>
        <p:txBody>
          <a:bodyPr>
            <a:normAutofit/>
          </a:bodyPr>
          <a:lstStyle/>
          <a:p>
            <a:pPr marL="0" indent="0">
              <a:buNone/>
            </a:pPr>
            <a:r>
              <a:rPr lang="en-US" sz="2000" b="1" dirty="0" smtClean="0"/>
              <a:t>What are Sally’s Possible Career Options?</a:t>
            </a:r>
            <a:endParaRPr lang="en-US" sz="2000" b="1" dirty="0"/>
          </a:p>
        </p:txBody>
      </p:sp>
      <p:grpSp>
        <p:nvGrpSpPr>
          <p:cNvPr id="1024" name="Group 1023"/>
          <p:cNvGrpSpPr/>
          <p:nvPr/>
        </p:nvGrpSpPr>
        <p:grpSpPr>
          <a:xfrm>
            <a:off x="6868419" y="544829"/>
            <a:ext cx="1411050" cy="1411050"/>
            <a:chOff x="1750676" y="2203840"/>
            <a:chExt cx="1504828" cy="1504828"/>
          </a:xfrm>
        </p:grpSpPr>
        <p:sp>
          <p:nvSpPr>
            <p:cNvPr id="11" name="Oval 10"/>
            <p:cNvSpPr/>
            <p:nvPr/>
          </p:nvSpPr>
          <p:spPr>
            <a:xfrm>
              <a:off x="1750676" y="2203840"/>
              <a:ext cx="1504828" cy="1504828"/>
            </a:xfrm>
            <a:prstGeom prst="ellipse">
              <a:avLst/>
            </a:prstGeom>
            <a:solidFill>
              <a:srgbClr val="005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873497" y="2326661"/>
              <a:ext cx="1259187" cy="12591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220876" y="2539262"/>
              <a:ext cx="590594" cy="979069"/>
            </a:xfrm>
            <a:prstGeom prst="rect">
              <a:avLst/>
            </a:prstGeom>
          </p:spPr>
          <p:txBody>
            <a:bodyPr wrap="none">
              <a:spAutoFit/>
            </a:bodyPr>
            <a:lstStyle/>
            <a:p>
              <a:pPr algn="ctr"/>
              <a:r>
                <a:rPr lang="en-US" sz="6000" b="1" dirty="0" smtClean="0">
                  <a:solidFill>
                    <a:srgbClr val="005B94"/>
                  </a:solidFill>
                </a:rPr>
                <a:t>1</a:t>
              </a:r>
              <a:endParaRPr lang="en-US" sz="6000" b="1" dirty="0">
                <a:solidFill>
                  <a:srgbClr val="005B94"/>
                </a:solidFill>
              </a:endParaRPr>
            </a:p>
          </p:txBody>
        </p:sp>
        <p:sp>
          <p:nvSpPr>
            <p:cNvPr id="27" name="Rectangle 26"/>
            <p:cNvSpPr/>
            <p:nvPr/>
          </p:nvSpPr>
          <p:spPr>
            <a:xfrm>
              <a:off x="1977243" y="2619003"/>
              <a:ext cx="1133644" cy="369332"/>
            </a:xfrm>
            <a:prstGeom prst="rect">
              <a:avLst/>
            </a:prstGeom>
          </p:spPr>
          <p:txBody>
            <a:bodyPr wrap="none">
              <a:prstTxWarp prst="textArchUp">
                <a:avLst/>
              </a:prstTxWarp>
              <a:spAutoFit/>
            </a:bodyPr>
            <a:lstStyle/>
            <a:p>
              <a:pPr algn="ctr"/>
              <a:r>
                <a:rPr lang="en-US" sz="1600" b="1" dirty="0">
                  <a:solidFill>
                    <a:schemeClr val="tx1">
                      <a:lumMod val="75000"/>
                      <a:lumOff val="25000"/>
                    </a:schemeClr>
                  </a:solidFill>
                </a:rPr>
                <a:t>OPTION </a:t>
              </a:r>
              <a:endParaRPr lang="en-US" sz="1600" dirty="0">
                <a:solidFill>
                  <a:schemeClr val="tx1">
                    <a:lumMod val="75000"/>
                    <a:lumOff val="25000"/>
                  </a:schemeClr>
                </a:solidFill>
              </a:endParaRP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27" y="1889149"/>
            <a:ext cx="4861663" cy="2459117"/>
          </a:xfrm>
          <a:prstGeom prst="rect">
            <a:avLst/>
          </a:prstGeom>
        </p:spPr>
      </p:pic>
      <p:sp>
        <p:nvSpPr>
          <p:cNvPr id="1038" name="Rounded Rectangle 1037"/>
          <p:cNvSpPr/>
          <p:nvPr/>
        </p:nvSpPr>
        <p:spPr>
          <a:xfrm>
            <a:off x="4190163" y="3597310"/>
            <a:ext cx="562707" cy="582804"/>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64854" y="5337868"/>
            <a:ext cx="651468" cy="249016"/>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5516322" y="5337868"/>
            <a:ext cx="753626" cy="24901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4190163" y="3597310"/>
            <a:ext cx="562707" cy="58280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159639" y="2179595"/>
            <a:ext cx="2828611" cy="1354217"/>
          </a:xfrm>
          <a:prstGeom prst="rect">
            <a:avLst/>
          </a:prstGeom>
        </p:spPr>
        <p:txBody>
          <a:bodyPr wrap="square">
            <a:spAutoFit/>
          </a:bodyPr>
          <a:lstStyle/>
          <a:p>
            <a:r>
              <a:rPr lang="en-US" sz="1600" b="1" dirty="0">
                <a:solidFill>
                  <a:srgbClr val="005B94"/>
                </a:solidFill>
              </a:rPr>
              <a:t>Same Function &amp; Family Different Career Level Role </a:t>
            </a:r>
            <a:endParaRPr lang="en-US" sz="1600" b="1" dirty="0" smtClean="0">
              <a:solidFill>
                <a:srgbClr val="005B94"/>
              </a:solidFill>
            </a:endParaRPr>
          </a:p>
          <a:p>
            <a:pPr>
              <a:spcAft>
                <a:spcPts val="1200"/>
              </a:spcAft>
            </a:pPr>
            <a:r>
              <a:rPr lang="en-US" sz="1200" dirty="0" smtClean="0">
                <a:solidFill>
                  <a:schemeClr val="tx1">
                    <a:lumMod val="75000"/>
                    <a:lumOff val="25000"/>
                  </a:schemeClr>
                </a:solidFill>
              </a:rPr>
              <a:t>(if </a:t>
            </a:r>
            <a:r>
              <a:rPr lang="en-US" sz="1200" dirty="0">
                <a:solidFill>
                  <a:schemeClr val="tx1">
                    <a:lumMod val="75000"/>
                    <a:lumOff val="25000"/>
                  </a:schemeClr>
                </a:solidFill>
              </a:rPr>
              <a:t>job </a:t>
            </a:r>
            <a:r>
              <a:rPr lang="en-US" sz="1200" dirty="0" smtClean="0">
                <a:solidFill>
                  <a:schemeClr val="tx1">
                    <a:lumMod val="75000"/>
                    <a:lumOff val="25000"/>
                  </a:schemeClr>
                </a:solidFill>
              </a:rPr>
              <a:t>available)</a:t>
            </a:r>
            <a:endParaRPr lang="en-US" sz="1200" dirty="0">
              <a:solidFill>
                <a:schemeClr val="tx1">
                  <a:lumMod val="75000"/>
                  <a:lumOff val="25000"/>
                </a:schemeClr>
              </a:solidFill>
            </a:endParaRPr>
          </a:p>
          <a:p>
            <a:pPr marL="285750" lvl="1" indent="-173038">
              <a:spcAft>
                <a:spcPts val="1200"/>
              </a:spcAft>
              <a:buFont typeface="Arial" panose="020B0604020202020204" pitchFamily="34" charset="0"/>
              <a:buChar char="•"/>
            </a:pPr>
            <a:r>
              <a:rPr lang="en-US" sz="1400" dirty="0" smtClean="0">
                <a:solidFill>
                  <a:schemeClr val="tx1">
                    <a:lumMod val="75000"/>
                    <a:lumOff val="25000"/>
                  </a:schemeClr>
                </a:solidFill>
              </a:rPr>
              <a:t>Financial </a:t>
            </a:r>
            <a:r>
              <a:rPr lang="en-US" sz="1400" dirty="0">
                <a:solidFill>
                  <a:schemeClr val="tx1">
                    <a:lumMod val="75000"/>
                    <a:lumOff val="25000"/>
                  </a:schemeClr>
                </a:solidFill>
              </a:rPr>
              <a:t>Aid Specialist – Career Level</a:t>
            </a:r>
          </a:p>
        </p:txBody>
      </p:sp>
      <p:sp>
        <p:nvSpPr>
          <p:cNvPr id="67" name="Rounded Rectangle 66"/>
          <p:cNvSpPr/>
          <p:nvPr/>
        </p:nvSpPr>
        <p:spPr>
          <a:xfrm>
            <a:off x="4216120" y="2827305"/>
            <a:ext cx="994788" cy="509818"/>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ounded Rectangle 67"/>
          <p:cNvSpPr/>
          <p:nvPr/>
        </p:nvSpPr>
        <p:spPr>
          <a:xfrm>
            <a:off x="4216120" y="2823666"/>
            <a:ext cx="994788" cy="509818"/>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530029" y="1808884"/>
            <a:ext cx="238153" cy="2485698"/>
            <a:chOff x="530029" y="1808884"/>
            <a:chExt cx="238153" cy="2485698"/>
          </a:xfrm>
        </p:grpSpPr>
        <p:sp>
          <p:nvSpPr>
            <p:cNvPr id="3" name="TextBox 2"/>
            <p:cNvSpPr txBox="1"/>
            <p:nvPr/>
          </p:nvSpPr>
          <p:spPr>
            <a:xfrm rot="16200000">
              <a:off x="319837" y="3853559"/>
              <a:ext cx="651215" cy="230832"/>
            </a:xfrm>
            <a:prstGeom prst="rect">
              <a:avLst/>
            </a:prstGeom>
            <a:solidFill>
              <a:schemeClr val="bg1"/>
            </a:solidFill>
          </p:spPr>
          <p:txBody>
            <a:bodyPr wrap="square" rtlCol="0">
              <a:spAutoFit/>
            </a:bodyPr>
            <a:lstStyle/>
            <a:p>
              <a:pPr algn="ctr"/>
              <a:r>
                <a:rPr lang="en-US" sz="900" b="1" dirty="0" smtClean="0"/>
                <a:t>Roles</a:t>
              </a:r>
              <a:endParaRPr lang="en-US" sz="900" b="1" dirty="0"/>
            </a:p>
          </p:txBody>
        </p:sp>
        <p:sp>
          <p:nvSpPr>
            <p:cNvPr id="19" name="TextBox 18"/>
            <p:cNvSpPr txBox="1"/>
            <p:nvPr/>
          </p:nvSpPr>
          <p:spPr>
            <a:xfrm rot="16200000">
              <a:off x="250958" y="2992655"/>
              <a:ext cx="803616" cy="230832"/>
            </a:xfrm>
            <a:prstGeom prst="rect">
              <a:avLst/>
            </a:prstGeom>
            <a:solidFill>
              <a:schemeClr val="bg1"/>
            </a:solidFill>
          </p:spPr>
          <p:txBody>
            <a:bodyPr wrap="square" rtlCol="0">
              <a:spAutoFit/>
            </a:bodyPr>
            <a:lstStyle/>
            <a:p>
              <a:pPr algn="ctr"/>
              <a:r>
                <a:rPr lang="en-US" sz="900" b="1" dirty="0" smtClean="0"/>
                <a:t>Job Family</a:t>
              </a:r>
              <a:endParaRPr lang="en-US" sz="900" b="1" dirty="0"/>
            </a:p>
          </p:txBody>
        </p:sp>
        <p:sp>
          <p:nvSpPr>
            <p:cNvPr id="20" name="TextBox 19"/>
            <p:cNvSpPr txBox="1"/>
            <p:nvPr/>
          </p:nvSpPr>
          <p:spPr>
            <a:xfrm rot="16200000">
              <a:off x="165818" y="2176768"/>
              <a:ext cx="966600" cy="230832"/>
            </a:xfrm>
            <a:prstGeom prst="rect">
              <a:avLst/>
            </a:prstGeom>
            <a:solidFill>
              <a:schemeClr val="bg1"/>
            </a:solidFill>
          </p:spPr>
          <p:txBody>
            <a:bodyPr wrap="square" rtlCol="0">
              <a:spAutoFit/>
            </a:bodyPr>
            <a:lstStyle/>
            <a:p>
              <a:pPr algn="ctr"/>
              <a:r>
                <a:rPr lang="en-US" sz="900" b="1" dirty="0" smtClean="0"/>
                <a:t>Job Function</a:t>
              </a:r>
              <a:endParaRPr lang="en-US" sz="900" b="1" dirty="0"/>
            </a:p>
          </p:txBody>
        </p:sp>
      </p:grpSp>
    </p:spTree>
    <p:extLst>
      <p:ext uri="{BB962C8B-B14F-4D97-AF65-F5344CB8AC3E}">
        <p14:creationId xmlns:p14="http://schemas.microsoft.com/office/powerpoint/2010/main" val="125043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46" y="4630112"/>
            <a:ext cx="5798708" cy="1566696"/>
          </a:xfrm>
          <a:prstGeom prst="rect">
            <a:avLst/>
          </a:prstGeom>
        </p:spPr>
      </p:pic>
      <p:sp>
        <p:nvSpPr>
          <p:cNvPr id="2" name="Title 1"/>
          <p:cNvSpPr>
            <a:spLocks noGrp="1"/>
          </p:cNvSpPr>
          <p:nvPr>
            <p:ph type="ctrTitle"/>
          </p:nvPr>
        </p:nvSpPr>
        <p:spPr/>
        <p:txBody>
          <a:bodyPr>
            <a:noAutofit/>
          </a:bodyPr>
          <a:lstStyle/>
          <a:p>
            <a:r>
              <a:rPr lang="en-US" dirty="0" smtClean="0"/>
              <a:t>Job Framework Example</a:t>
            </a:r>
            <a:endParaRPr lang="en-US" dirty="0"/>
          </a:p>
        </p:txBody>
      </p:sp>
      <p:sp>
        <p:nvSpPr>
          <p:cNvPr id="7" name="Content Placeholder 6"/>
          <p:cNvSpPr>
            <a:spLocks noGrp="1"/>
          </p:cNvSpPr>
          <p:nvPr>
            <p:ph idx="1"/>
          </p:nvPr>
        </p:nvSpPr>
        <p:spPr>
          <a:xfrm>
            <a:off x="518824" y="1399593"/>
            <a:ext cx="8015594" cy="471978"/>
          </a:xfrm>
        </p:spPr>
        <p:txBody>
          <a:bodyPr>
            <a:normAutofit/>
          </a:bodyPr>
          <a:lstStyle/>
          <a:p>
            <a:pPr marL="0" indent="0">
              <a:buNone/>
            </a:pPr>
            <a:r>
              <a:rPr lang="en-US" sz="2000" b="1" dirty="0" smtClean="0"/>
              <a:t>What are Sally’s Possible Career Options?</a:t>
            </a:r>
            <a:endParaRPr lang="en-US" sz="2000" b="1" dirty="0"/>
          </a:p>
        </p:txBody>
      </p:sp>
      <p:grpSp>
        <p:nvGrpSpPr>
          <p:cNvPr id="1024" name="Group 1023"/>
          <p:cNvGrpSpPr/>
          <p:nvPr/>
        </p:nvGrpSpPr>
        <p:grpSpPr>
          <a:xfrm>
            <a:off x="6868419" y="544829"/>
            <a:ext cx="1411050" cy="1411050"/>
            <a:chOff x="1750676" y="2203840"/>
            <a:chExt cx="1504828" cy="1504828"/>
          </a:xfrm>
        </p:grpSpPr>
        <p:sp>
          <p:nvSpPr>
            <p:cNvPr id="11" name="Oval 10"/>
            <p:cNvSpPr/>
            <p:nvPr/>
          </p:nvSpPr>
          <p:spPr>
            <a:xfrm>
              <a:off x="1750676" y="2203840"/>
              <a:ext cx="1504828" cy="1504828"/>
            </a:xfrm>
            <a:prstGeom prst="ellipse">
              <a:avLst/>
            </a:prstGeom>
            <a:solidFill>
              <a:srgbClr val="5C33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873497" y="2326661"/>
              <a:ext cx="1259187" cy="12591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189480" y="2539262"/>
              <a:ext cx="653386" cy="1083164"/>
            </a:xfrm>
            <a:prstGeom prst="rect">
              <a:avLst/>
            </a:prstGeom>
          </p:spPr>
          <p:txBody>
            <a:bodyPr wrap="none">
              <a:spAutoFit/>
            </a:bodyPr>
            <a:lstStyle/>
            <a:p>
              <a:pPr algn="ctr"/>
              <a:r>
                <a:rPr lang="en-US" sz="6000" b="1" dirty="0" smtClean="0">
                  <a:solidFill>
                    <a:srgbClr val="5C3353"/>
                  </a:solidFill>
                </a:rPr>
                <a:t>2</a:t>
              </a:r>
              <a:endParaRPr lang="en-US" sz="6000" b="1" dirty="0">
                <a:solidFill>
                  <a:srgbClr val="5C3353"/>
                </a:solidFill>
              </a:endParaRPr>
            </a:p>
          </p:txBody>
        </p:sp>
        <p:sp>
          <p:nvSpPr>
            <p:cNvPr id="27" name="Rectangle 26"/>
            <p:cNvSpPr/>
            <p:nvPr/>
          </p:nvSpPr>
          <p:spPr>
            <a:xfrm>
              <a:off x="1977243" y="2619003"/>
              <a:ext cx="1133644" cy="369332"/>
            </a:xfrm>
            <a:prstGeom prst="rect">
              <a:avLst/>
            </a:prstGeom>
          </p:spPr>
          <p:txBody>
            <a:bodyPr wrap="none">
              <a:prstTxWarp prst="textArchUp">
                <a:avLst/>
              </a:prstTxWarp>
              <a:spAutoFit/>
            </a:bodyPr>
            <a:lstStyle/>
            <a:p>
              <a:pPr algn="ctr"/>
              <a:r>
                <a:rPr lang="en-US" sz="1600" b="1" dirty="0">
                  <a:solidFill>
                    <a:schemeClr val="tx1">
                      <a:lumMod val="75000"/>
                      <a:lumOff val="25000"/>
                    </a:schemeClr>
                  </a:solidFill>
                </a:rPr>
                <a:t>OPTION </a:t>
              </a:r>
              <a:endParaRPr lang="en-US" sz="1600" dirty="0">
                <a:solidFill>
                  <a:schemeClr val="tx1">
                    <a:lumMod val="75000"/>
                    <a:lumOff val="25000"/>
                  </a:schemeClr>
                </a:solidFill>
              </a:endParaRP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27" y="1889149"/>
            <a:ext cx="4861663" cy="2459117"/>
          </a:xfrm>
          <a:prstGeom prst="rect">
            <a:avLst/>
          </a:prstGeom>
        </p:spPr>
      </p:pic>
      <p:sp>
        <p:nvSpPr>
          <p:cNvPr id="1038" name="Rounded Rectangle 1037"/>
          <p:cNvSpPr/>
          <p:nvPr/>
        </p:nvSpPr>
        <p:spPr>
          <a:xfrm>
            <a:off x="4190163" y="3597310"/>
            <a:ext cx="562707" cy="582804"/>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54694" y="5337868"/>
            <a:ext cx="651468" cy="249016"/>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4854694" y="5337868"/>
            <a:ext cx="651468" cy="24901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2019720" y="3610997"/>
            <a:ext cx="552660" cy="58280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159639" y="2179595"/>
            <a:ext cx="2984361" cy="984885"/>
          </a:xfrm>
          <a:prstGeom prst="rect">
            <a:avLst/>
          </a:prstGeom>
        </p:spPr>
        <p:txBody>
          <a:bodyPr wrap="square">
            <a:spAutoFit/>
          </a:bodyPr>
          <a:lstStyle/>
          <a:p>
            <a:pPr>
              <a:spcAft>
                <a:spcPts val="1200"/>
              </a:spcAft>
            </a:pPr>
            <a:r>
              <a:rPr lang="en-US" sz="1600" b="1" dirty="0">
                <a:solidFill>
                  <a:srgbClr val="5C3353"/>
                </a:solidFill>
              </a:rPr>
              <a:t>New Job Family/Same Level</a:t>
            </a:r>
          </a:p>
          <a:p>
            <a:pPr marL="285750" indent="-173038">
              <a:spcAft>
                <a:spcPts val="1200"/>
              </a:spcAft>
              <a:buFont typeface="Arial" panose="020B0604020202020204" pitchFamily="34" charset="0"/>
              <a:buChar char="•"/>
            </a:pPr>
            <a:r>
              <a:rPr lang="en-US" sz="1600" dirty="0">
                <a:solidFill>
                  <a:schemeClr val="tx1">
                    <a:lumMod val="75000"/>
                    <a:lumOff val="25000"/>
                  </a:schemeClr>
                </a:solidFill>
              </a:rPr>
              <a:t>Admissions/Recruitment Core Level</a:t>
            </a:r>
          </a:p>
        </p:txBody>
      </p:sp>
      <p:sp>
        <p:nvSpPr>
          <p:cNvPr id="16" name="Rounded Rectangle 15"/>
          <p:cNvSpPr/>
          <p:nvPr/>
        </p:nvSpPr>
        <p:spPr>
          <a:xfrm>
            <a:off x="2069959" y="2827305"/>
            <a:ext cx="994788" cy="509818"/>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4216120" y="2827305"/>
            <a:ext cx="994788" cy="509818"/>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30029" y="1808884"/>
            <a:ext cx="238153" cy="2485698"/>
            <a:chOff x="530029" y="1808884"/>
            <a:chExt cx="238153" cy="2485698"/>
          </a:xfrm>
        </p:grpSpPr>
        <p:sp>
          <p:nvSpPr>
            <p:cNvPr id="20" name="TextBox 19"/>
            <p:cNvSpPr txBox="1"/>
            <p:nvPr/>
          </p:nvSpPr>
          <p:spPr>
            <a:xfrm rot="16200000">
              <a:off x="319837" y="3853559"/>
              <a:ext cx="651215" cy="230832"/>
            </a:xfrm>
            <a:prstGeom prst="rect">
              <a:avLst/>
            </a:prstGeom>
            <a:solidFill>
              <a:schemeClr val="bg1"/>
            </a:solidFill>
          </p:spPr>
          <p:txBody>
            <a:bodyPr wrap="square" rtlCol="0">
              <a:spAutoFit/>
            </a:bodyPr>
            <a:lstStyle/>
            <a:p>
              <a:pPr algn="ctr"/>
              <a:r>
                <a:rPr lang="en-US" sz="900" b="1" dirty="0" smtClean="0"/>
                <a:t>Roles</a:t>
              </a:r>
              <a:endParaRPr lang="en-US" sz="900" b="1" dirty="0"/>
            </a:p>
          </p:txBody>
        </p:sp>
        <p:sp>
          <p:nvSpPr>
            <p:cNvPr id="22" name="TextBox 21"/>
            <p:cNvSpPr txBox="1"/>
            <p:nvPr/>
          </p:nvSpPr>
          <p:spPr>
            <a:xfrm rot="16200000">
              <a:off x="250958" y="2992655"/>
              <a:ext cx="803616" cy="230832"/>
            </a:xfrm>
            <a:prstGeom prst="rect">
              <a:avLst/>
            </a:prstGeom>
            <a:solidFill>
              <a:schemeClr val="bg1"/>
            </a:solidFill>
          </p:spPr>
          <p:txBody>
            <a:bodyPr wrap="square" rtlCol="0">
              <a:spAutoFit/>
            </a:bodyPr>
            <a:lstStyle/>
            <a:p>
              <a:pPr algn="ctr"/>
              <a:r>
                <a:rPr lang="en-US" sz="900" b="1" dirty="0" smtClean="0"/>
                <a:t>Job Family</a:t>
              </a:r>
              <a:endParaRPr lang="en-US" sz="900" b="1" dirty="0"/>
            </a:p>
          </p:txBody>
        </p:sp>
        <p:sp>
          <p:nvSpPr>
            <p:cNvPr id="23" name="TextBox 22"/>
            <p:cNvSpPr txBox="1"/>
            <p:nvPr/>
          </p:nvSpPr>
          <p:spPr>
            <a:xfrm rot="16200000">
              <a:off x="165818" y="2176768"/>
              <a:ext cx="966600" cy="230832"/>
            </a:xfrm>
            <a:prstGeom prst="rect">
              <a:avLst/>
            </a:prstGeom>
            <a:solidFill>
              <a:schemeClr val="bg1"/>
            </a:solidFill>
          </p:spPr>
          <p:txBody>
            <a:bodyPr wrap="square" rtlCol="0">
              <a:spAutoFit/>
            </a:bodyPr>
            <a:lstStyle/>
            <a:p>
              <a:pPr algn="ctr"/>
              <a:r>
                <a:rPr lang="en-US" sz="900" b="1" dirty="0" smtClean="0"/>
                <a:t>Job Function</a:t>
              </a:r>
              <a:endParaRPr lang="en-US" sz="900" b="1" dirty="0"/>
            </a:p>
          </p:txBody>
        </p:sp>
      </p:grpSp>
    </p:spTree>
    <p:extLst>
      <p:ext uri="{BB962C8B-B14F-4D97-AF65-F5344CB8AC3E}">
        <p14:creationId xmlns:p14="http://schemas.microsoft.com/office/powerpoint/2010/main" val="148373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38"/>
                                        </p:tgtEl>
                                      </p:cBhvr>
                                    </p:animEffect>
                                    <p:set>
                                      <p:cBhvr>
                                        <p:cTn id="13" dur="1" fill="hold">
                                          <p:stCondLst>
                                            <p:cond delay="499"/>
                                          </p:stCondLst>
                                        </p:cTn>
                                        <p:tgtEl>
                                          <p:spTgt spid="1038"/>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nimBg="1"/>
      <p:bldP spid="63" grpId="0" animBg="1"/>
      <p:bldP spid="64" grpId="0" animBg="1"/>
      <p:bldP spid="6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46" y="4630112"/>
            <a:ext cx="5798708" cy="1566696"/>
          </a:xfrm>
          <a:prstGeom prst="rect">
            <a:avLst/>
          </a:prstGeom>
        </p:spPr>
      </p:pic>
      <p:sp>
        <p:nvSpPr>
          <p:cNvPr id="2" name="Title 1"/>
          <p:cNvSpPr>
            <a:spLocks noGrp="1"/>
          </p:cNvSpPr>
          <p:nvPr>
            <p:ph type="ctrTitle"/>
          </p:nvPr>
        </p:nvSpPr>
        <p:spPr/>
        <p:txBody>
          <a:bodyPr>
            <a:noAutofit/>
          </a:bodyPr>
          <a:lstStyle/>
          <a:p>
            <a:r>
              <a:rPr lang="en-US" dirty="0" smtClean="0"/>
              <a:t>Job Framework Example</a:t>
            </a:r>
            <a:endParaRPr lang="en-US" dirty="0"/>
          </a:p>
        </p:txBody>
      </p:sp>
      <p:sp>
        <p:nvSpPr>
          <p:cNvPr id="7" name="Content Placeholder 6"/>
          <p:cNvSpPr>
            <a:spLocks noGrp="1"/>
          </p:cNvSpPr>
          <p:nvPr>
            <p:ph idx="1"/>
          </p:nvPr>
        </p:nvSpPr>
        <p:spPr>
          <a:xfrm>
            <a:off x="518824" y="1399593"/>
            <a:ext cx="8015594" cy="471978"/>
          </a:xfrm>
        </p:spPr>
        <p:txBody>
          <a:bodyPr>
            <a:normAutofit/>
          </a:bodyPr>
          <a:lstStyle/>
          <a:p>
            <a:pPr marL="0" indent="0">
              <a:buNone/>
            </a:pPr>
            <a:r>
              <a:rPr lang="en-US" sz="2000" b="1" dirty="0" smtClean="0"/>
              <a:t>What are Sally’s Possible Career Options?</a:t>
            </a:r>
            <a:endParaRPr lang="en-US" sz="2000" b="1" dirty="0"/>
          </a:p>
        </p:txBody>
      </p:sp>
      <p:grpSp>
        <p:nvGrpSpPr>
          <p:cNvPr id="1024" name="Group 1023"/>
          <p:cNvGrpSpPr/>
          <p:nvPr/>
        </p:nvGrpSpPr>
        <p:grpSpPr>
          <a:xfrm>
            <a:off x="6868419" y="544829"/>
            <a:ext cx="1411050" cy="1411050"/>
            <a:chOff x="1750676" y="2203840"/>
            <a:chExt cx="1504828" cy="1504828"/>
          </a:xfrm>
        </p:grpSpPr>
        <p:sp>
          <p:nvSpPr>
            <p:cNvPr id="11" name="Oval 10"/>
            <p:cNvSpPr/>
            <p:nvPr/>
          </p:nvSpPr>
          <p:spPr>
            <a:xfrm>
              <a:off x="1750676" y="2203840"/>
              <a:ext cx="1504828" cy="1504828"/>
            </a:xfrm>
            <a:prstGeom prst="ellipse">
              <a:avLst/>
            </a:prstGeom>
            <a:solidFill>
              <a:srgbClr val="0094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873497" y="2326661"/>
              <a:ext cx="1259187" cy="12591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189480" y="2539262"/>
              <a:ext cx="653386" cy="1083164"/>
            </a:xfrm>
            <a:prstGeom prst="rect">
              <a:avLst/>
            </a:prstGeom>
          </p:spPr>
          <p:txBody>
            <a:bodyPr wrap="none">
              <a:spAutoFit/>
            </a:bodyPr>
            <a:lstStyle/>
            <a:p>
              <a:pPr algn="ctr"/>
              <a:r>
                <a:rPr lang="en-US" sz="6000" b="1" dirty="0" smtClean="0">
                  <a:solidFill>
                    <a:srgbClr val="009480"/>
                  </a:solidFill>
                </a:rPr>
                <a:t>3</a:t>
              </a:r>
              <a:endParaRPr lang="en-US" sz="6000" b="1" dirty="0">
                <a:solidFill>
                  <a:srgbClr val="009480"/>
                </a:solidFill>
              </a:endParaRPr>
            </a:p>
          </p:txBody>
        </p:sp>
        <p:sp>
          <p:nvSpPr>
            <p:cNvPr id="27" name="Rectangle 26"/>
            <p:cNvSpPr/>
            <p:nvPr/>
          </p:nvSpPr>
          <p:spPr>
            <a:xfrm>
              <a:off x="1977243" y="2619003"/>
              <a:ext cx="1133644" cy="369332"/>
            </a:xfrm>
            <a:prstGeom prst="rect">
              <a:avLst/>
            </a:prstGeom>
          </p:spPr>
          <p:txBody>
            <a:bodyPr wrap="none">
              <a:prstTxWarp prst="textArchUp">
                <a:avLst/>
              </a:prstTxWarp>
              <a:spAutoFit/>
            </a:bodyPr>
            <a:lstStyle/>
            <a:p>
              <a:pPr algn="ctr"/>
              <a:r>
                <a:rPr lang="en-US" sz="1600" b="1" dirty="0">
                  <a:solidFill>
                    <a:schemeClr val="tx1">
                      <a:lumMod val="75000"/>
                      <a:lumOff val="25000"/>
                    </a:schemeClr>
                  </a:solidFill>
                </a:rPr>
                <a:t>OPTION </a:t>
              </a:r>
              <a:endParaRPr lang="en-US" sz="1600" dirty="0">
                <a:solidFill>
                  <a:schemeClr val="tx1">
                    <a:lumMod val="75000"/>
                    <a:lumOff val="25000"/>
                  </a:schemeClr>
                </a:solidFill>
              </a:endParaRP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27" y="1889149"/>
            <a:ext cx="4861663" cy="2459117"/>
          </a:xfrm>
          <a:prstGeom prst="rect">
            <a:avLst/>
          </a:prstGeom>
        </p:spPr>
      </p:pic>
      <p:sp>
        <p:nvSpPr>
          <p:cNvPr id="1038" name="Rounded Rectangle 1037"/>
          <p:cNvSpPr/>
          <p:nvPr/>
        </p:nvSpPr>
        <p:spPr>
          <a:xfrm>
            <a:off x="4190163" y="3597310"/>
            <a:ext cx="562707" cy="582804"/>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844534" y="5337868"/>
            <a:ext cx="651468" cy="249016"/>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4844534" y="5337868"/>
            <a:ext cx="651468" cy="24901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159639" y="2179595"/>
            <a:ext cx="2984361" cy="1354217"/>
          </a:xfrm>
          <a:prstGeom prst="rect">
            <a:avLst/>
          </a:prstGeom>
        </p:spPr>
        <p:txBody>
          <a:bodyPr wrap="square">
            <a:spAutoFit/>
          </a:bodyPr>
          <a:lstStyle/>
          <a:p>
            <a:pPr>
              <a:spcAft>
                <a:spcPts val="1200"/>
              </a:spcAft>
            </a:pPr>
            <a:r>
              <a:rPr lang="en-US" sz="1600" b="1" dirty="0">
                <a:solidFill>
                  <a:srgbClr val="009480"/>
                </a:solidFill>
              </a:rPr>
              <a:t>New Function/Family</a:t>
            </a:r>
          </a:p>
          <a:p>
            <a:pPr marL="287338" lvl="1" indent="-168275">
              <a:buFont typeface="Arial" panose="020B0604020202020204" pitchFamily="34" charset="0"/>
              <a:buChar char="•"/>
            </a:pPr>
            <a:r>
              <a:rPr lang="en-US" sz="1400" b="1" dirty="0">
                <a:solidFill>
                  <a:schemeClr val="tx1">
                    <a:lumMod val="75000"/>
                    <a:lumOff val="25000"/>
                  </a:schemeClr>
                </a:solidFill>
              </a:rPr>
              <a:t>Job Function</a:t>
            </a:r>
            <a:r>
              <a:rPr lang="en-US" sz="1400" dirty="0">
                <a:solidFill>
                  <a:schemeClr val="tx1">
                    <a:lumMod val="75000"/>
                    <a:lumOff val="25000"/>
                  </a:schemeClr>
                </a:solidFill>
              </a:rPr>
              <a:t>:  Finance</a:t>
            </a:r>
          </a:p>
          <a:p>
            <a:pPr marL="287338" lvl="1" indent="-168275">
              <a:buFont typeface="Arial" panose="020B0604020202020204" pitchFamily="34" charset="0"/>
              <a:buChar char="•"/>
            </a:pPr>
            <a:r>
              <a:rPr lang="en-US" sz="1400" b="1" dirty="0">
                <a:solidFill>
                  <a:schemeClr val="tx1">
                    <a:lumMod val="75000"/>
                    <a:lumOff val="25000"/>
                  </a:schemeClr>
                </a:solidFill>
              </a:rPr>
              <a:t>Job Family</a:t>
            </a:r>
            <a:r>
              <a:rPr lang="en-US" sz="1400" dirty="0">
                <a:solidFill>
                  <a:schemeClr val="tx1">
                    <a:lumMod val="75000"/>
                    <a:lumOff val="25000"/>
                  </a:schemeClr>
                </a:solidFill>
              </a:rPr>
              <a:t>:  Financial Analysis</a:t>
            </a:r>
          </a:p>
          <a:p>
            <a:pPr marL="287338" lvl="1" indent="-168275">
              <a:buFont typeface="Arial" panose="020B0604020202020204" pitchFamily="34" charset="0"/>
              <a:buChar char="•"/>
            </a:pPr>
            <a:r>
              <a:rPr lang="en-US" sz="1400" b="1" dirty="0">
                <a:solidFill>
                  <a:schemeClr val="tx1">
                    <a:lumMod val="75000"/>
                    <a:lumOff val="25000"/>
                  </a:schemeClr>
                </a:solidFill>
              </a:rPr>
              <a:t>New Role</a:t>
            </a:r>
            <a:r>
              <a:rPr lang="en-US" sz="1400" dirty="0">
                <a:solidFill>
                  <a:schemeClr val="tx1">
                    <a:lumMod val="75000"/>
                    <a:lumOff val="25000"/>
                  </a:schemeClr>
                </a:solidFill>
              </a:rPr>
              <a:t>:  Financial Analyst Core Level</a:t>
            </a:r>
            <a:endParaRPr lang="en-US" sz="1600" dirty="0">
              <a:solidFill>
                <a:schemeClr val="tx1">
                  <a:lumMod val="75000"/>
                  <a:lumOff val="25000"/>
                </a:schemeClr>
              </a:solidFill>
            </a:endParaRPr>
          </a:p>
        </p:txBody>
      </p:sp>
      <p:sp>
        <p:nvSpPr>
          <p:cNvPr id="17" name="Rounded Rectangle 16"/>
          <p:cNvSpPr/>
          <p:nvPr/>
        </p:nvSpPr>
        <p:spPr>
          <a:xfrm>
            <a:off x="4216120" y="2827305"/>
            <a:ext cx="994788" cy="509818"/>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27" y="1897782"/>
            <a:ext cx="4861663" cy="2459116"/>
          </a:xfrm>
          <a:prstGeom prst="rect">
            <a:avLst/>
          </a:prstGeom>
        </p:spPr>
      </p:pic>
      <p:sp>
        <p:nvSpPr>
          <p:cNvPr id="19" name="Rounded Rectangle 18"/>
          <p:cNvSpPr/>
          <p:nvPr/>
        </p:nvSpPr>
        <p:spPr>
          <a:xfrm>
            <a:off x="931983" y="2011261"/>
            <a:ext cx="4353449" cy="591262"/>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931983" y="3610997"/>
            <a:ext cx="552660" cy="58280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982222" y="2827305"/>
            <a:ext cx="994788" cy="509818"/>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931983" y="2014352"/>
            <a:ext cx="4353449" cy="591262"/>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530029" y="1808884"/>
            <a:ext cx="238153" cy="2485698"/>
            <a:chOff x="530029" y="1808884"/>
            <a:chExt cx="238153" cy="2485698"/>
          </a:xfrm>
        </p:grpSpPr>
        <p:sp>
          <p:nvSpPr>
            <p:cNvPr id="24" name="TextBox 23"/>
            <p:cNvSpPr txBox="1"/>
            <p:nvPr/>
          </p:nvSpPr>
          <p:spPr>
            <a:xfrm rot="16200000">
              <a:off x="319837" y="3853559"/>
              <a:ext cx="651215" cy="230832"/>
            </a:xfrm>
            <a:prstGeom prst="rect">
              <a:avLst/>
            </a:prstGeom>
            <a:solidFill>
              <a:schemeClr val="bg1"/>
            </a:solidFill>
          </p:spPr>
          <p:txBody>
            <a:bodyPr wrap="square" rtlCol="0">
              <a:spAutoFit/>
            </a:bodyPr>
            <a:lstStyle/>
            <a:p>
              <a:pPr algn="ctr"/>
              <a:r>
                <a:rPr lang="en-US" sz="900" b="1" dirty="0" smtClean="0"/>
                <a:t>Roles</a:t>
              </a:r>
              <a:endParaRPr lang="en-US" sz="900" b="1" dirty="0"/>
            </a:p>
          </p:txBody>
        </p:sp>
        <p:sp>
          <p:nvSpPr>
            <p:cNvPr id="28" name="TextBox 27"/>
            <p:cNvSpPr txBox="1"/>
            <p:nvPr/>
          </p:nvSpPr>
          <p:spPr>
            <a:xfrm rot="16200000">
              <a:off x="250958" y="2992655"/>
              <a:ext cx="803616" cy="230832"/>
            </a:xfrm>
            <a:prstGeom prst="rect">
              <a:avLst/>
            </a:prstGeom>
            <a:solidFill>
              <a:schemeClr val="bg1"/>
            </a:solidFill>
          </p:spPr>
          <p:txBody>
            <a:bodyPr wrap="square" rtlCol="0">
              <a:spAutoFit/>
            </a:bodyPr>
            <a:lstStyle/>
            <a:p>
              <a:pPr algn="ctr"/>
              <a:r>
                <a:rPr lang="en-US" sz="900" b="1" dirty="0" smtClean="0"/>
                <a:t>Job Family</a:t>
              </a:r>
              <a:endParaRPr lang="en-US" sz="900" b="1" dirty="0"/>
            </a:p>
          </p:txBody>
        </p:sp>
        <p:sp>
          <p:nvSpPr>
            <p:cNvPr id="29" name="TextBox 28"/>
            <p:cNvSpPr txBox="1"/>
            <p:nvPr/>
          </p:nvSpPr>
          <p:spPr>
            <a:xfrm rot="16200000">
              <a:off x="165818" y="2176768"/>
              <a:ext cx="966600" cy="230832"/>
            </a:xfrm>
            <a:prstGeom prst="rect">
              <a:avLst/>
            </a:prstGeom>
            <a:solidFill>
              <a:schemeClr val="bg1"/>
            </a:solidFill>
          </p:spPr>
          <p:txBody>
            <a:bodyPr wrap="square" rtlCol="0">
              <a:spAutoFit/>
            </a:bodyPr>
            <a:lstStyle/>
            <a:p>
              <a:pPr algn="ctr"/>
              <a:r>
                <a:rPr lang="en-US" sz="900" b="1" dirty="0" smtClean="0"/>
                <a:t>Job Function</a:t>
              </a:r>
              <a:endParaRPr lang="en-US" sz="900" b="1" dirty="0"/>
            </a:p>
          </p:txBody>
        </p:sp>
      </p:grpSp>
    </p:spTree>
    <p:extLst>
      <p:ext uri="{BB962C8B-B14F-4D97-AF65-F5344CB8AC3E}">
        <p14:creationId xmlns:p14="http://schemas.microsoft.com/office/powerpoint/2010/main" val="20691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38"/>
                                        </p:tgtEl>
                                      </p:cBhvr>
                                    </p:animEffect>
                                    <p:set>
                                      <p:cBhvr>
                                        <p:cTn id="13" dur="1" fill="hold">
                                          <p:stCondLst>
                                            <p:cond delay="499"/>
                                          </p:stCondLst>
                                        </p:cTn>
                                        <p:tgtEl>
                                          <p:spTgt spid="103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nimBg="1"/>
      <p:bldP spid="63" grpId="0" animBg="1"/>
      <p:bldP spid="64" grpId="0" animBg="1"/>
      <p:bldP spid="17"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524058" y="3405054"/>
            <a:ext cx="1916710" cy="343263"/>
          </a:xfrm>
          <a:prstGeom prst="roundRect">
            <a:avLst/>
          </a:prstGeom>
          <a:solidFill>
            <a:srgbClr val="FFCA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2446738" y="2994431"/>
            <a:ext cx="1916710" cy="343263"/>
          </a:xfrm>
          <a:prstGeom prst="roundRect">
            <a:avLst/>
          </a:prstGeom>
          <a:solidFill>
            <a:srgbClr val="FFCA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526211" y="2994432"/>
            <a:ext cx="1871643" cy="343263"/>
          </a:xfrm>
          <a:prstGeom prst="roundRect">
            <a:avLst/>
          </a:prstGeom>
          <a:solidFill>
            <a:srgbClr val="FFCA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fontScale="90000"/>
          </a:bodyPr>
          <a:lstStyle/>
          <a:p>
            <a:r>
              <a:rPr lang="en-US" dirty="0" smtClean="0"/>
              <a:t>Job Framework – Putting it All Together</a:t>
            </a:r>
            <a:endParaRPr lang="en-US" dirty="0"/>
          </a:p>
        </p:txBody>
      </p:sp>
      <p:sp>
        <p:nvSpPr>
          <p:cNvPr id="22" name="Pentagon 21"/>
          <p:cNvSpPr/>
          <p:nvPr/>
        </p:nvSpPr>
        <p:spPr>
          <a:xfrm>
            <a:off x="530028" y="1428783"/>
            <a:ext cx="2262996" cy="1388853"/>
          </a:xfrm>
          <a:prstGeom prst="homePlate">
            <a:avLst>
              <a:gd name="adj" fmla="val 26397"/>
            </a:avLst>
          </a:prstGeom>
          <a:solidFill>
            <a:srgbClr val="15BD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hevron 22"/>
          <p:cNvSpPr/>
          <p:nvPr/>
        </p:nvSpPr>
        <p:spPr>
          <a:xfrm>
            <a:off x="2502601" y="1428782"/>
            <a:ext cx="2262996" cy="1388853"/>
          </a:xfrm>
          <a:prstGeom prst="chevron">
            <a:avLst>
              <a:gd name="adj" fmla="val 27019"/>
            </a:avLst>
          </a:prstGeom>
          <a:solidFill>
            <a:srgbClr val="19DD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a:off x="4475174" y="1428782"/>
            <a:ext cx="2262996" cy="1388853"/>
          </a:xfrm>
          <a:prstGeom prst="chevron">
            <a:avLst>
              <a:gd name="adj" fmla="val 27019"/>
            </a:avLst>
          </a:prstGeom>
          <a:solidFill>
            <a:srgbClr val="68EE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a:off x="6447748" y="1428782"/>
            <a:ext cx="2262996" cy="1388853"/>
          </a:xfrm>
          <a:prstGeom prst="chevron">
            <a:avLst>
              <a:gd name="adj" fmla="val 27019"/>
            </a:avLst>
          </a:prstGeom>
          <a:solidFill>
            <a:srgbClr val="B7F7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2585989" y="1916173"/>
            <a:ext cx="414069" cy="4140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558562" y="1916172"/>
            <a:ext cx="414069" cy="4140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531135" y="1916173"/>
            <a:ext cx="414069" cy="4140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2652595" y="1865074"/>
            <a:ext cx="280857" cy="5162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endParaRPr lang="en-US" sz="1800" dirty="0"/>
          </a:p>
        </p:txBody>
      </p:sp>
      <p:sp>
        <p:nvSpPr>
          <p:cNvPr id="30" name="L-Shape 29"/>
          <p:cNvSpPr/>
          <p:nvPr/>
        </p:nvSpPr>
        <p:spPr>
          <a:xfrm rot="13500000">
            <a:off x="2675229" y="2023208"/>
            <a:ext cx="187091" cy="187091"/>
          </a:xfrm>
          <a:prstGeom prst="corner">
            <a:avLst>
              <a:gd name="adj1" fmla="val 19697"/>
              <a:gd name="adj2" fmla="val 16667"/>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L-Shape 30"/>
          <p:cNvSpPr/>
          <p:nvPr/>
        </p:nvSpPr>
        <p:spPr>
          <a:xfrm rot="13500000">
            <a:off x="4649023" y="2023207"/>
            <a:ext cx="187091" cy="187091"/>
          </a:xfrm>
          <a:prstGeom prst="corner">
            <a:avLst>
              <a:gd name="adj1" fmla="val 19697"/>
              <a:gd name="adj2" fmla="val 16667"/>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L-Shape 31"/>
          <p:cNvSpPr/>
          <p:nvPr/>
        </p:nvSpPr>
        <p:spPr>
          <a:xfrm rot="13500000">
            <a:off x="6615849" y="2032918"/>
            <a:ext cx="187091" cy="187091"/>
          </a:xfrm>
          <a:prstGeom prst="corner">
            <a:avLst>
              <a:gd name="adj1" fmla="val 19697"/>
              <a:gd name="adj2" fmla="val 16667"/>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txBox="1">
            <a:spLocks/>
          </p:cNvSpPr>
          <p:nvPr/>
        </p:nvSpPr>
        <p:spPr>
          <a:xfrm>
            <a:off x="649663" y="1813977"/>
            <a:ext cx="1889050" cy="51626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pPr algn="ctr"/>
            <a:r>
              <a:rPr lang="en-US" sz="2000" dirty="0" smtClean="0"/>
              <a:t>Functions</a:t>
            </a:r>
            <a:endParaRPr lang="en-US" sz="2000" dirty="0"/>
          </a:p>
        </p:txBody>
      </p:sp>
      <p:sp>
        <p:nvSpPr>
          <p:cNvPr id="34" name="Title 1"/>
          <p:cNvSpPr txBox="1">
            <a:spLocks/>
          </p:cNvSpPr>
          <p:nvPr/>
        </p:nvSpPr>
        <p:spPr>
          <a:xfrm>
            <a:off x="2853518" y="1813977"/>
            <a:ext cx="1889050" cy="51626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pPr algn="ctr"/>
            <a:r>
              <a:rPr lang="en-US" sz="2000" dirty="0" smtClean="0"/>
              <a:t>Families</a:t>
            </a:r>
            <a:endParaRPr lang="en-US" sz="2000" dirty="0"/>
          </a:p>
        </p:txBody>
      </p:sp>
      <p:sp>
        <p:nvSpPr>
          <p:cNvPr id="35" name="Title 1"/>
          <p:cNvSpPr txBox="1">
            <a:spLocks/>
          </p:cNvSpPr>
          <p:nvPr/>
        </p:nvSpPr>
        <p:spPr>
          <a:xfrm>
            <a:off x="4834543" y="1815413"/>
            <a:ext cx="1742558" cy="51626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pPr algn="ctr"/>
            <a:r>
              <a:rPr lang="en-US" sz="2000" dirty="0" smtClean="0"/>
              <a:t>Roles</a:t>
            </a:r>
            <a:endParaRPr lang="en-US" sz="2000" dirty="0"/>
          </a:p>
        </p:txBody>
      </p:sp>
      <p:sp>
        <p:nvSpPr>
          <p:cNvPr id="36" name="Title 1"/>
          <p:cNvSpPr txBox="1">
            <a:spLocks/>
          </p:cNvSpPr>
          <p:nvPr/>
        </p:nvSpPr>
        <p:spPr>
          <a:xfrm>
            <a:off x="6987851" y="1858620"/>
            <a:ext cx="1409348" cy="5162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pPr algn="ctr"/>
            <a:r>
              <a:rPr lang="en-US" sz="1800" dirty="0" smtClean="0"/>
              <a:t>Role Descriptor</a:t>
            </a:r>
            <a:endParaRPr lang="en-US" sz="1800" dirty="0"/>
          </a:p>
        </p:txBody>
      </p:sp>
      <p:sp>
        <p:nvSpPr>
          <p:cNvPr id="37" name="Title 1"/>
          <p:cNvSpPr txBox="1">
            <a:spLocks/>
          </p:cNvSpPr>
          <p:nvPr/>
        </p:nvSpPr>
        <p:spPr>
          <a:xfrm>
            <a:off x="530027" y="2994432"/>
            <a:ext cx="1972573" cy="1576842"/>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pPr>
              <a:spcAft>
                <a:spcPts val="1800"/>
              </a:spcAft>
            </a:pPr>
            <a:r>
              <a:rPr lang="en-US" sz="1200" dirty="0" smtClean="0"/>
              <a:t>Student Services</a:t>
            </a:r>
          </a:p>
          <a:p>
            <a:pPr>
              <a:spcAft>
                <a:spcPts val="1800"/>
              </a:spcAft>
            </a:pPr>
            <a:r>
              <a:rPr lang="en-US" sz="1200" dirty="0" smtClean="0"/>
              <a:t>Finance</a:t>
            </a:r>
          </a:p>
          <a:p>
            <a:pPr>
              <a:spcAft>
                <a:spcPts val="1800"/>
              </a:spcAft>
            </a:pPr>
            <a:r>
              <a:rPr lang="en-US" sz="1200" dirty="0" smtClean="0"/>
              <a:t>Information Technology</a:t>
            </a:r>
          </a:p>
          <a:p>
            <a:pPr>
              <a:spcAft>
                <a:spcPts val="1800"/>
              </a:spcAft>
            </a:pPr>
            <a:r>
              <a:rPr lang="en-US" sz="1200" dirty="0" smtClean="0"/>
              <a:t>Human Resources</a:t>
            </a:r>
            <a:endParaRPr lang="en-US" sz="1200" dirty="0"/>
          </a:p>
        </p:txBody>
      </p:sp>
      <p:sp>
        <p:nvSpPr>
          <p:cNvPr id="38" name="Title 1"/>
          <p:cNvSpPr txBox="1">
            <a:spLocks/>
          </p:cNvSpPr>
          <p:nvPr/>
        </p:nvSpPr>
        <p:spPr>
          <a:xfrm>
            <a:off x="2446738" y="2994432"/>
            <a:ext cx="2028436" cy="1576842"/>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pPr>
              <a:spcAft>
                <a:spcPts val="1800"/>
              </a:spcAft>
            </a:pPr>
            <a:r>
              <a:rPr lang="en-US" sz="1200" dirty="0" smtClean="0"/>
              <a:t>Academic Advising</a:t>
            </a:r>
          </a:p>
          <a:p>
            <a:pPr>
              <a:spcAft>
                <a:spcPts val="1800"/>
              </a:spcAft>
            </a:pPr>
            <a:r>
              <a:rPr lang="en-US" sz="1200" dirty="0" smtClean="0"/>
              <a:t>Admissions/Recruitment</a:t>
            </a:r>
          </a:p>
          <a:p>
            <a:pPr>
              <a:spcAft>
                <a:spcPts val="1800"/>
              </a:spcAft>
            </a:pPr>
            <a:r>
              <a:rPr lang="en-US" sz="1200" dirty="0" smtClean="0"/>
              <a:t>Student Life</a:t>
            </a:r>
          </a:p>
          <a:p>
            <a:pPr>
              <a:spcAft>
                <a:spcPts val="1800"/>
              </a:spcAft>
            </a:pPr>
            <a:r>
              <a:rPr lang="en-US" sz="1200" dirty="0" smtClean="0"/>
              <a:t>Financial Aid</a:t>
            </a:r>
            <a:endParaRPr lang="en-US" sz="1200" dirty="0"/>
          </a:p>
        </p:txBody>
      </p:sp>
      <p:sp>
        <p:nvSpPr>
          <p:cNvPr id="39" name="Title 1"/>
          <p:cNvSpPr txBox="1">
            <a:spLocks/>
          </p:cNvSpPr>
          <p:nvPr/>
        </p:nvSpPr>
        <p:spPr>
          <a:xfrm>
            <a:off x="4475173" y="2974767"/>
            <a:ext cx="2055961" cy="134159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200" b="1" i="0" kern="100" cap="none" spc="0">
                <a:solidFill>
                  <a:srgbClr val="404041"/>
                </a:solidFill>
                <a:latin typeface="Arial"/>
                <a:ea typeface="+mj-ea"/>
                <a:cs typeface="Arial"/>
              </a:defRPr>
            </a:lvl1pPr>
          </a:lstStyle>
          <a:p>
            <a:pPr>
              <a:spcAft>
                <a:spcPts val="1800"/>
              </a:spcAft>
            </a:pPr>
            <a:r>
              <a:rPr lang="en-US" sz="1300" dirty="0" smtClean="0"/>
              <a:t>Academic Coordinators</a:t>
            </a:r>
          </a:p>
          <a:p>
            <a:pPr>
              <a:spcAft>
                <a:spcPts val="1800"/>
              </a:spcAft>
            </a:pPr>
            <a:r>
              <a:rPr lang="en-US" sz="1300" dirty="0" smtClean="0"/>
              <a:t>Academic Advisors</a:t>
            </a:r>
          </a:p>
          <a:p>
            <a:pPr>
              <a:spcAft>
                <a:spcPts val="1800"/>
              </a:spcAft>
            </a:pPr>
            <a:r>
              <a:rPr lang="en-US" sz="1200" dirty="0" smtClean="0"/>
              <a:t>Academic Advising Leaders</a:t>
            </a:r>
          </a:p>
        </p:txBody>
      </p:sp>
      <p:pic>
        <p:nvPicPr>
          <p:cNvPr id="44" name="Picture 43"/>
          <p:cNvPicPr>
            <a:picLocks noChangeAspect="1"/>
          </p:cNvPicPr>
          <p:nvPr/>
        </p:nvPicPr>
        <p:blipFill>
          <a:blip r:embed="rId3"/>
          <a:stretch>
            <a:fillRect/>
          </a:stretch>
        </p:blipFill>
        <p:spPr>
          <a:xfrm>
            <a:off x="6531135" y="2994431"/>
            <a:ext cx="2155599" cy="3137714"/>
          </a:xfrm>
          <a:prstGeom prst="rect">
            <a:avLst/>
          </a:prstGeom>
          <a:ln>
            <a:solidFill>
              <a:schemeClr val="tx1"/>
            </a:solidFill>
          </a:ln>
        </p:spPr>
      </p:pic>
    </p:spTree>
    <p:extLst>
      <p:ext uri="{BB962C8B-B14F-4D97-AF65-F5344CB8AC3E}">
        <p14:creationId xmlns:p14="http://schemas.microsoft.com/office/powerpoint/2010/main" val="27744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0" grpId="0" animBg="1"/>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9342" y="1901285"/>
            <a:ext cx="8195095" cy="4093428"/>
          </a:xfrm>
          <a:prstGeom prst="rect">
            <a:avLst/>
          </a:prstGeom>
        </p:spPr>
        <p:txBody>
          <a:bodyPr wrap="square">
            <a:spAutoFit/>
          </a:bodyPr>
          <a:lstStyle/>
          <a:p>
            <a:pPr marL="342900" indent="-342900">
              <a:buFont typeface="+mj-lt"/>
              <a:buAutoNum type="arabicPeriod"/>
            </a:pPr>
            <a:r>
              <a:rPr lang="en-US" sz="2000" b="1" dirty="0" smtClean="0">
                <a:solidFill>
                  <a:schemeClr val="tx1">
                    <a:lumMod val="75000"/>
                    <a:lumOff val="25000"/>
                  </a:schemeClr>
                </a:solidFill>
              </a:rPr>
              <a:t>Base salaries will not be affected by this project. </a:t>
            </a:r>
          </a:p>
          <a:p>
            <a:pPr marL="342900" indent="-342900">
              <a:buFont typeface="+mj-lt"/>
              <a:buAutoNum type="arabicPeriod"/>
            </a:pPr>
            <a:endParaRPr lang="en-US" sz="2000" dirty="0">
              <a:solidFill>
                <a:schemeClr val="tx1">
                  <a:lumMod val="75000"/>
                  <a:lumOff val="25000"/>
                </a:schemeClr>
              </a:solidFill>
            </a:endParaRPr>
          </a:p>
          <a:p>
            <a:pPr marL="342900" indent="-342900">
              <a:buFont typeface="+mj-lt"/>
              <a:buAutoNum type="arabicPeriod"/>
            </a:pPr>
            <a:r>
              <a:rPr lang="en-US" sz="2000" b="1" dirty="0" smtClean="0">
                <a:solidFill>
                  <a:schemeClr val="tx1">
                    <a:lumMod val="75000"/>
                    <a:lumOff val="25000"/>
                  </a:schemeClr>
                </a:solidFill>
              </a:rPr>
              <a:t>Jobs will not be eliminated and job duties will not change as a result of this project.</a:t>
            </a:r>
          </a:p>
          <a:p>
            <a:pPr marL="342900" indent="-342900">
              <a:buFont typeface="+mj-lt"/>
              <a:buAutoNum type="arabicPeriod"/>
            </a:pPr>
            <a:endParaRPr lang="en-US" sz="2000" b="1" dirty="0">
              <a:solidFill>
                <a:schemeClr val="tx1">
                  <a:lumMod val="75000"/>
                  <a:lumOff val="25000"/>
                </a:schemeClr>
              </a:solidFill>
            </a:endParaRPr>
          </a:p>
          <a:p>
            <a:pPr marL="342900" indent="-342900">
              <a:buFont typeface="+mj-lt"/>
              <a:buAutoNum type="arabicPeriod"/>
            </a:pPr>
            <a:r>
              <a:rPr lang="en-US" sz="2000" b="1" dirty="0" smtClean="0">
                <a:solidFill>
                  <a:schemeClr val="tx1">
                    <a:lumMod val="75000"/>
                    <a:lumOff val="25000"/>
                  </a:schemeClr>
                </a:solidFill>
              </a:rPr>
              <a:t>Benefits for employees in PAO positions will not change as a result of this project.</a:t>
            </a:r>
          </a:p>
          <a:p>
            <a:pPr marL="342900" indent="-342900">
              <a:buFont typeface="+mj-lt"/>
              <a:buAutoNum type="arabicPeriod"/>
            </a:pPr>
            <a:endParaRPr lang="en-US" sz="2000" dirty="0">
              <a:solidFill>
                <a:schemeClr val="tx1">
                  <a:lumMod val="75000"/>
                  <a:lumOff val="25000"/>
                </a:schemeClr>
              </a:solidFill>
            </a:endParaRPr>
          </a:p>
          <a:p>
            <a:pPr marL="342900" indent="-342900">
              <a:buFont typeface="+mj-lt"/>
              <a:buAutoNum type="arabicPeriod"/>
            </a:pPr>
            <a:r>
              <a:rPr lang="en-US" sz="2000" b="1" dirty="0" smtClean="0">
                <a:solidFill>
                  <a:schemeClr val="tx1">
                    <a:lumMod val="75000"/>
                    <a:lumOff val="25000"/>
                  </a:schemeClr>
                </a:solidFill>
              </a:rPr>
              <a:t>A modern job framework will replace the existing structures. </a:t>
            </a:r>
          </a:p>
          <a:p>
            <a:pPr marL="342900" indent="-342900">
              <a:buFont typeface="+mj-lt"/>
              <a:buAutoNum type="arabicPeriod"/>
            </a:pPr>
            <a:endParaRPr lang="en-US" sz="2000" dirty="0">
              <a:solidFill>
                <a:schemeClr val="tx1">
                  <a:lumMod val="75000"/>
                  <a:lumOff val="25000"/>
                </a:schemeClr>
              </a:solidFill>
            </a:endParaRPr>
          </a:p>
          <a:p>
            <a:pPr marL="342900" indent="-342900">
              <a:buFont typeface="+mj-lt"/>
              <a:buAutoNum type="arabicPeriod"/>
            </a:pPr>
            <a:r>
              <a:rPr lang="en-US" sz="2000" b="1" dirty="0" smtClean="0">
                <a:solidFill>
                  <a:schemeClr val="tx1">
                    <a:lumMod val="75000"/>
                    <a:lumOff val="25000"/>
                  </a:schemeClr>
                </a:solidFill>
              </a:rPr>
              <a:t>The approach of the job framework project is informed by research into other universities and employers. </a:t>
            </a:r>
          </a:p>
          <a:p>
            <a:pPr marL="342900" indent="-342900">
              <a:buFont typeface="+mj-lt"/>
              <a:buAutoNum type="arabicPeriod"/>
            </a:pPr>
            <a:endParaRPr lang="en-US" sz="2000" dirty="0">
              <a:solidFill>
                <a:schemeClr val="tx1">
                  <a:lumMod val="75000"/>
                  <a:lumOff val="25000"/>
                </a:schemeClr>
              </a:solidFill>
            </a:endParaRPr>
          </a:p>
        </p:txBody>
      </p:sp>
      <p:pic>
        <p:nvPicPr>
          <p:cNvPr id="8" name="Picture 7"/>
          <p:cNvPicPr>
            <a:picLocks noChangeAspect="1"/>
          </p:cNvPicPr>
          <p:nvPr/>
        </p:nvPicPr>
        <p:blipFill>
          <a:blip r:embed="rId3"/>
          <a:stretch>
            <a:fillRect/>
          </a:stretch>
        </p:blipFill>
        <p:spPr>
          <a:xfrm>
            <a:off x="-119408" y="234783"/>
            <a:ext cx="9382815" cy="1257652"/>
          </a:xfrm>
          <a:prstGeom prst="rect">
            <a:avLst/>
          </a:prstGeom>
        </p:spPr>
      </p:pic>
    </p:spTree>
    <p:extLst>
      <p:ext uri="{BB962C8B-B14F-4D97-AF65-F5344CB8AC3E}">
        <p14:creationId xmlns:p14="http://schemas.microsoft.com/office/powerpoint/2010/main" val="3570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Today’s Discussion</a:t>
            </a:r>
            <a:endParaRPr lang="en-US" dirty="0"/>
          </a:p>
        </p:txBody>
      </p:sp>
      <p:sp>
        <p:nvSpPr>
          <p:cNvPr id="4" name="Content Placeholder 3"/>
          <p:cNvSpPr>
            <a:spLocks noGrp="1"/>
          </p:cNvSpPr>
          <p:nvPr>
            <p:ph idx="1"/>
          </p:nvPr>
        </p:nvSpPr>
        <p:spPr/>
        <p:txBody>
          <a:bodyPr>
            <a:normAutofit fontScale="92500" lnSpcReduction="10000"/>
          </a:bodyPr>
          <a:lstStyle/>
          <a:p>
            <a:pPr>
              <a:lnSpc>
                <a:spcPct val="110000"/>
              </a:lnSpc>
              <a:buFont typeface="Arial" panose="020B0604020202020204" pitchFamily="34" charset="0"/>
              <a:buChar char="•"/>
            </a:pPr>
            <a:r>
              <a:rPr lang="en-US" sz="2400" b="1" dirty="0"/>
              <a:t>Job Framework Elements</a:t>
            </a:r>
          </a:p>
          <a:p>
            <a:pPr lvl="1">
              <a:buClr>
                <a:srgbClr val="009480"/>
              </a:buClr>
              <a:buFont typeface="Wingdings" panose="05000000000000000000" pitchFamily="2" charset="2"/>
              <a:buChar char="ü"/>
            </a:pPr>
            <a:r>
              <a:rPr lang="en-US" sz="2000" dirty="0" smtClean="0"/>
              <a:t>Job Functions/Job Families</a:t>
            </a:r>
          </a:p>
          <a:p>
            <a:pPr lvl="1">
              <a:buClr>
                <a:srgbClr val="009480"/>
              </a:buClr>
              <a:buFont typeface="Wingdings" panose="05000000000000000000" pitchFamily="2" charset="2"/>
              <a:buChar char="ü"/>
            </a:pPr>
            <a:r>
              <a:rPr lang="en-US" sz="2000" dirty="0" smtClean="0"/>
              <a:t>Career Levels</a:t>
            </a:r>
          </a:p>
          <a:p>
            <a:pPr lvl="1">
              <a:buClr>
                <a:srgbClr val="009480"/>
              </a:buClr>
              <a:buFont typeface="Wingdings" panose="05000000000000000000" pitchFamily="2" charset="2"/>
              <a:buChar char="ü"/>
            </a:pPr>
            <a:r>
              <a:rPr lang="en-US" sz="2000" dirty="0" smtClean="0"/>
              <a:t>Role Titles</a:t>
            </a:r>
          </a:p>
          <a:p>
            <a:pPr lvl="1">
              <a:buClr>
                <a:srgbClr val="009480"/>
              </a:buClr>
              <a:buFont typeface="Wingdings" panose="05000000000000000000" pitchFamily="2" charset="2"/>
              <a:buChar char="ü"/>
            </a:pPr>
            <a:r>
              <a:rPr lang="en-US" sz="2000" dirty="0" smtClean="0"/>
              <a:t>Role Descriptors</a:t>
            </a:r>
          </a:p>
          <a:p>
            <a:pPr>
              <a:buFont typeface="Arial" panose="020B0604020202020204" pitchFamily="34" charset="0"/>
              <a:buChar char="•"/>
            </a:pPr>
            <a:r>
              <a:rPr lang="en-US" sz="2400" b="1" dirty="0"/>
              <a:t>Putting It All Together</a:t>
            </a:r>
          </a:p>
          <a:p>
            <a:pPr>
              <a:buFont typeface="Arial" panose="020B0604020202020204" pitchFamily="34" charset="0"/>
              <a:buChar char="•"/>
            </a:pPr>
            <a:r>
              <a:rPr lang="en-US" sz="2400" b="1" dirty="0"/>
              <a:t>Top 10 Takeaways</a:t>
            </a:r>
          </a:p>
          <a:p>
            <a:pPr>
              <a:buFont typeface="Arial" panose="020B0604020202020204" pitchFamily="34" charset="0"/>
              <a:buChar char="•"/>
            </a:pPr>
            <a:r>
              <a:rPr lang="en-US" sz="2400" b="1" dirty="0"/>
              <a:t>Next Steps</a:t>
            </a:r>
          </a:p>
          <a:p>
            <a:pPr>
              <a:buFont typeface="Arial" panose="020B0604020202020204" pitchFamily="34" charset="0"/>
              <a:buChar char="•"/>
            </a:pPr>
            <a:r>
              <a:rPr lang="en-US" sz="2400" b="1" dirty="0"/>
              <a:t>Q&amp;A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323" y="2748726"/>
            <a:ext cx="3347275" cy="3347275"/>
          </a:xfrm>
          <a:prstGeom prst="rect">
            <a:avLst/>
          </a:prstGeom>
        </p:spPr>
      </p:pic>
      <p:sp>
        <p:nvSpPr>
          <p:cNvPr id="6" name="Oval 5"/>
          <p:cNvSpPr/>
          <p:nvPr/>
        </p:nvSpPr>
        <p:spPr>
          <a:xfrm>
            <a:off x="5375867" y="5546690"/>
            <a:ext cx="643095" cy="643095"/>
          </a:xfrm>
          <a:prstGeom prst="ellipse">
            <a:avLst/>
          </a:prstGeom>
          <a:solidFill>
            <a:srgbClr val="15BD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955092" y="5868238"/>
            <a:ext cx="321547" cy="321547"/>
          </a:xfrm>
          <a:prstGeom prst="ellipse">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270572" y="2494929"/>
            <a:ext cx="585394" cy="585394"/>
          </a:xfrm>
          <a:prstGeom prst="ellipse">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611354" y="2079598"/>
            <a:ext cx="321547" cy="321547"/>
          </a:xfrm>
          <a:prstGeom prst="ellipse">
            <a:avLst/>
          </a:prstGeom>
          <a:solidFill>
            <a:srgbClr val="5DDD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844137" y="2447276"/>
            <a:ext cx="321547" cy="321547"/>
          </a:xfrm>
          <a:prstGeom prst="ellipse">
            <a:avLst/>
          </a:prstGeom>
          <a:solidFill>
            <a:srgbClr val="FFCA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8405255" y="5739073"/>
            <a:ext cx="579875" cy="579875"/>
          </a:xfrm>
          <a:prstGeom prst="ellipse">
            <a:avLst/>
          </a:prstGeom>
          <a:solidFill>
            <a:srgbClr val="ECF0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436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717" y="1820238"/>
            <a:ext cx="8173528" cy="4093428"/>
          </a:xfrm>
          <a:prstGeom prst="rect">
            <a:avLst/>
          </a:prstGeom>
        </p:spPr>
        <p:txBody>
          <a:bodyPr wrap="square">
            <a:spAutoFit/>
          </a:bodyPr>
          <a:lstStyle/>
          <a:p>
            <a:pPr marL="457200" indent="-457200">
              <a:buFont typeface="+mj-lt"/>
              <a:buAutoNum type="arabicPeriod" startAt="6"/>
            </a:pPr>
            <a:r>
              <a:rPr lang="en-US" sz="2000" b="1" dirty="0">
                <a:solidFill>
                  <a:schemeClr val="tx1">
                    <a:lumMod val="75000"/>
                    <a:lumOff val="25000"/>
                  </a:schemeClr>
                </a:solidFill>
              </a:rPr>
              <a:t>The new framework will update key components that help organize jobs. </a:t>
            </a:r>
            <a:endParaRPr lang="en-US" sz="2000" dirty="0">
              <a:solidFill>
                <a:schemeClr val="tx1">
                  <a:lumMod val="75000"/>
                  <a:lumOff val="25000"/>
                </a:schemeClr>
              </a:solidFill>
            </a:endParaRPr>
          </a:p>
          <a:p>
            <a:pPr marL="457200" indent="-457200">
              <a:buFont typeface="+mj-lt"/>
              <a:buAutoNum type="arabicPeriod" startAt="6"/>
            </a:pPr>
            <a:endParaRPr lang="en-US" sz="2000" b="1" dirty="0" smtClean="0">
              <a:solidFill>
                <a:schemeClr val="tx1">
                  <a:lumMod val="75000"/>
                  <a:lumOff val="25000"/>
                </a:schemeClr>
              </a:solidFill>
            </a:endParaRPr>
          </a:p>
          <a:p>
            <a:pPr marL="457200" indent="-457200">
              <a:buFont typeface="+mj-lt"/>
              <a:buAutoNum type="arabicPeriod" startAt="6"/>
            </a:pPr>
            <a:r>
              <a:rPr lang="en-US" sz="2000" b="1" dirty="0" smtClean="0">
                <a:solidFill>
                  <a:schemeClr val="tx1">
                    <a:lumMod val="75000"/>
                    <a:lumOff val="25000"/>
                  </a:schemeClr>
                </a:solidFill>
              </a:rPr>
              <a:t>Streamlined </a:t>
            </a:r>
            <a:r>
              <a:rPr lang="en-US" sz="2000" b="1" dirty="0">
                <a:solidFill>
                  <a:schemeClr val="tx1">
                    <a:lumMod val="75000"/>
                    <a:lumOff val="25000"/>
                  </a:schemeClr>
                </a:solidFill>
              </a:rPr>
              <a:t>and consistent titles will help provide better insight into career opportunities at IU. </a:t>
            </a:r>
            <a:endParaRPr lang="en-US" sz="2000" b="1" dirty="0" smtClean="0">
              <a:solidFill>
                <a:schemeClr val="tx1">
                  <a:lumMod val="75000"/>
                  <a:lumOff val="25000"/>
                </a:schemeClr>
              </a:solidFill>
            </a:endParaRPr>
          </a:p>
          <a:p>
            <a:pPr marL="457200" indent="-457200">
              <a:buFont typeface="+mj-lt"/>
              <a:buAutoNum type="arabicPeriod" startAt="6"/>
            </a:pPr>
            <a:endParaRPr lang="en-US" sz="2000" dirty="0">
              <a:solidFill>
                <a:schemeClr val="tx1">
                  <a:lumMod val="75000"/>
                  <a:lumOff val="25000"/>
                </a:schemeClr>
              </a:solidFill>
            </a:endParaRPr>
          </a:p>
          <a:p>
            <a:pPr marL="457200" indent="-457200">
              <a:buFont typeface="+mj-lt"/>
              <a:buAutoNum type="arabicPeriod" startAt="6"/>
            </a:pPr>
            <a:r>
              <a:rPr lang="en-US" sz="2000" b="1" dirty="0" smtClean="0">
                <a:solidFill>
                  <a:schemeClr val="tx1">
                    <a:lumMod val="75000"/>
                    <a:lumOff val="25000"/>
                  </a:schemeClr>
                </a:solidFill>
              </a:rPr>
              <a:t>New </a:t>
            </a:r>
            <a:r>
              <a:rPr lang="en-US" sz="2000" b="1" dirty="0">
                <a:solidFill>
                  <a:schemeClr val="tx1">
                    <a:lumMod val="75000"/>
                    <a:lumOff val="25000"/>
                  </a:schemeClr>
                </a:solidFill>
              </a:rPr>
              <a:t>role descriptors will focus on roles, not individuals. </a:t>
            </a:r>
            <a:endParaRPr lang="en-US" sz="2000" b="1" dirty="0" smtClean="0">
              <a:solidFill>
                <a:schemeClr val="tx1">
                  <a:lumMod val="75000"/>
                  <a:lumOff val="25000"/>
                </a:schemeClr>
              </a:solidFill>
            </a:endParaRPr>
          </a:p>
          <a:p>
            <a:pPr marL="457200" indent="-457200">
              <a:buFont typeface="+mj-lt"/>
              <a:buAutoNum type="arabicPeriod" startAt="6"/>
            </a:pPr>
            <a:endParaRPr lang="en-US" sz="2000" dirty="0">
              <a:solidFill>
                <a:schemeClr val="tx1">
                  <a:lumMod val="75000"/>
                  <a:lumOff val="25000"/>
                </a:schemeClr>
              </a:solidFill>
            </a:endParaRPr>
          </a:p>
          <a:p>
            <a:pPr marL="457200" indent="-457200">
              <a:buFont typeface="+mj-lt"/>
              <a:buAutoNum type="arabicPeriod" startAt="6"/>
            </a:pPr>
            <a:r>
              <a:rPr lang="en-US" sz="2000" b="1" dirty="0" smtClean="0">
                <a:solidFill>
                  <a:schemeClr val="tx1">
                    <a:lumMod val="75000"/>
                    <a:lumOff val="25000"/>
                  </a:schemeClr>
                </a:solidFill>
              </a:rPr>
              <a:t>Position </a:t>
            </a:r>
            <a:r>
              <a:rPr lang="en-US" sz="2000" b="1" dirty="0">
                <a:solidFill>
                  <a:schemeClr val="tx1">
                    <a:lumMod val="75000"/>
                    <a:lumOff val="25000"/>
                  </a:schemeClr>
                </a:solidFill>
              </a:rPr>
              <a:t>reclassifications and updates continue, but will be frozen prior to the transition. </a:t>
            </a:r>
            <a:endParaRPr lang="en-US" sz="2000" b="1" dirty="0" smtClean="0">
              <a:solidFill>
                <a:schemeClr val="tx1">
                  <a:lumMod val="75000"/>
                  <a:lumOff val="25000"/>
                </a:schemeClr>
              </a:solidFill>
            </a:endParaRPr>
          </a:p>
          <a:p>
            <a:pPr marL="457200" indent="-457200">
              <a:buFont typeface="+mj-lt"/>
              <a:buAutoNum type="arabicPeriod" startAt="6"/>
            </a:pPr>
            <a:endParaRPr lang="en-US" sz="2000" dirty="0">
              <a:solidFill>
                <a:schemeClr val="tx1">
                  <a:lumMod val="75000"/>
                  <a:lumOff val="25000"/>
                </a:schemeClr>
              </a:solidFill>
            </a:endParaRPr>
          </a:p>
          <a:p>
            <a:pPr marL="457200" indent="-457200">
              <a:buFont typeface="+mj-lt"/>
              <a:buAutoNum type="arabicPeriod" startAt="6"/>
            </a:pPr>
            <a:r>
              <a:rPr lang="en-US" sz="2000" b="1" dirty="0" smtClean="0">
                <a:solidFill>
                  <a:schemeClr val="tx1">
                    <a:lumMod val="75000"/>
                    <a:lumOff val="25000"/>
                  </a:schemeClr>
                </a:solidFill>
              </a:rPr>
              <a:t>The </a:t>
            </a:r>
            <a:r>
              <a:rPr lang="en-US" sz="2000" b="1" dirty="0">
                <a:solidFill>
                  <a:schemeClr val="tx1">
                    <a:lumMod val="75000"/>
                    <a:lumOff val="25000"/>
                  </a:schemeClr>
                </a:solidFill>
              </a:rPr>
              <a:t>ability for managers and HR business partners to request salary changes will continue in the new framework. </a:t>
            </a:r>
            <a:endParaRPr lang="en-US" sz="2000" dirty="0">
              <a:solidFill>
                <a:schemeClr val="tx1">
                  <a:lumMod val="75000"/>
                  <a:lumOff val="25000"/>
                </a:schemeClr>
              </a:solidFill>
            </a:endParaRPr>
          </a:p>
        </p:txBody>
      </p:sp>
      <p:pic>
        <p:nvPicPr>
          <p:cNvPr id="3" name="Picture 2"/>
          <p:cNvPicPr>
            <a:picLocks noChangeAspect="1"/>
          </p:cNvPicPr>
          <p:nvPr/>
        </p:nvPicPr>
        <p:blipFill>
          <a:blip r:embed="rId3"/>
          <a:stretch>
            <a:fillRect/>
          </a:stretch>
        </p:blipFill>
        <p:spPr>
          <a:xfrm>
            <a:off x="-119408" y="234783"/>
            <a:ext cx="9382815" cy="1257652"/>
          </a:xfrm>
          <a:prstGeom prst="rect">
            <a:avLst/>
          </a:prstGeom>
        </p:spPr>
      </p:pic>
    </p:spTree>
    <p:extLst>
      <p:ext uri="{BB962C8B-B14F-4D97-AF65-F5344CB8AC3E}">
        <p14:creationId xmlns:p14="http://schemas.microsoft.com/office/powerpoint/2010/main" val="321843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2" name="Text Placeholder 1"/>
          <p:cNvSpPr>
            <a:spLocks noGrp="1"/>
          </p:cNvSpPr>
          <p:nvPr>
            <p:ph type="body" sz="quarter" idx="10"/>
          </p:nvPr>
        </p:nvSpPr>
        <p:spPr/>
        <p:txBody>
          <a:bodyPr/>
          <a:lstStyle/>
          <a:p>
            <a:r>
              <a:rPr lang="en-US" dirty="0" smtClean="0"/>
              <a:t>Section 3</a:t>
            </a:r>
            <a:endParaRPr lang="en-US" dirty="0"/>
          </a:p>
        </p:txBody>
      </p:sp>
    </p:spTree>
    <p:extLst>
      <p:ext uri="{BB962C8B-B14F-4D97-AF65-F5344CB8AC3E}">
        <p14:creationId xmlns:p14="http://schemas.microsoft.com/office/powerpoint/2010/main" val="4225316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Job Framework Redesign – Next Steps</a:t>
            </a:r>
            <a:endParaRPr lang="en-US" dirty="0"/>
          </a:p>
        </p:txBody>
      </p:sp>
      <p:sp>
        <p:nvSpPr>
          <p:cNvPr id="4" name="Content Placeholder 3"/>
          <p:cNvSpPr>
            <a:spLocks noGrp="1"/>
          </p:cNvSpPr>
          <p:nvPr>
            <p:ph idx="1"/>
          </p:nvPr>
        </p:nvSpPr>
        <p:spPr>
          <a:xfrm>
            <a:off x="518824" y="1399593"/>
            <a:ext cx="8015594" cy="2537706"/>
          </a:xfrm>
        </p:spPr>
        <p:txBody>
          <a:bodyPr>
            <a:normAutofit/>
          </a:bodyPr>
          <a:lstStyle/>
          <a:p>
            <a:pPr>
              <a:buFont typeface="Arial" panose="020B0604020202020204" pitchFamily="34" charset="0"/>
              <a:buChar char="•"/>
            </a:pPr>
            <a:r>
              <a:rPr lang="en-US" sz="2400" dirty="0" smtClean="0"/>
              <a:t>Continue creation and vetting of new role descriptors with key stakeholders across the University</a:t>
            </a:r>
          </a:p>
          <a:p>
            <a:pPr>
              <a:buFont typeface="Arial" panose="020B0604020202020204" pitchFamily="34" charset="0"/>
              <a:buChar char="•"/>
            </a:pPr>
            <a:r>
              <a:rPr lang="en-US" sz="2400" dirty="0" smtClean="0"/>
              <a:t>Review and refine policies to align with new design</a:t>
            </a:r>
            <a:endParaRPr lang="en-US" sz="2000" dirty="0" smtClean="0"/>
          </a:p>
          <a:p>
            <a:pPr lvl="2">
              <a:buFont typeface="Arial" panose="020B0604020202020204" pitchFamily="34" charset="0"/>
              <a:buChar char="•"/>
            </a:pPr>
            <a:endParaRPr lang="en-US" dirty="0" smtClean="0"/>
          </a:p>
        </p:txBody>
      </p:sp>
      <p:sp>
        <p:nvSpPr>
          <p:cNvPr id="3" name="Slide Number Placeholder 2"/>
          <p:cNvSpPr>
            <a:spLocks noGrp="1"/>
          </p:cNvSpPr>
          <p:nvPr>
            <p:ph type="sldNum" sz="quarter" idx="10"/>
          </p:nvPr>
        </p:nvSpPr>
        <p:spPr/>
        <p:txBody>
          <a:bodyPr/>
          <a:lstStyle/>
          <a:p>
            <a:fld id="{6553F606-123F-4DA8-9856-64BE91BC4B4C}" type="slidenum">
              <a:rPr lang="en-US" smtClean="0"/>
              <a:t>22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9083" b="6697"/>
          <a:stretch/>
        </p:blipFill>
        <p:spPr>
          <a:xfrm>
            <a:off x="0" y="3372928"/>
            <a:ext cx="9144000" cy="2788814"/>
          </a:xfrm>
          <a:prstGeom prst="rect">
            <a:avLst/>
          </a:prstGeom>
        </p:spPr>
      </p:pic>
      <p:sp>
        <p:nvSpPr>
          <p:cNvPr id="7" name="Rectangle 6"/>
          <p:cNvSpPr/>
          <p:nvPr/>
        </p:nvSpPr>
        <p:spPr>
          <a:xfrm>
            <a:off x="0" y="3372928"/>
            <a:ext cx="9144000" cy="2788814"/>
          </a:xfrm>
          <a:prstGeom prst="rect">
            <a:avLst/>
          </a:prstGeom>
          <a:solidFill>
            <a:srgbClr val="666666">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668955" y="4167170"/>
            <a:ext cx="5817695" cy="1200329"/>
          </a:xfrm>
          <a:prstGeom prst="rect">
            <a:avLst/>
          </a:prstGeom>
        </p:spPr>
        <p:txBody>
          <a:bodyPr wrap="square">
            <a:spAutoFit/>
          </a:bodyPr>
          <a:lstStyle/>
          <a:p>
            <a:pPr marL="0" lvl="2" algn="ctr">
              <a:spcAft>
                <a:spcPts val="1800"/>
              </a:spcAft>
            </a:pPr>
            <a:r>
              <a:rPr lang="en-US" sz="3600" b="1" dirty="0" smtClean="0">
                <a:solidFill>
                  <a:schemeClr val="bg1"/>
                </a:solidFill>
                <a:cs typeface="Arial"/>
              </a:rPr>
              <a:t>Watch </a:t>
            </a:r>
            <a:r>
              <a:rPr lang="en-US" sz="3600" b="1" dirty="0">
                <a:solidFill>
                  <a:schemeClr val="bg1"/>
                </a:solidFill>
                <a:cs typeface="Arial"/>
              </a:rPr>
              <a:t>for </a:t>
            </a:r>
            <a:r>
              <a:rPr lang="en-US" sz="3600" b="1" dirty="0" smtClean="0">
                <a:solidFill>
                  <a:schemeClr val="bg1"/>
                </a:solidFill>
                <a:cs typeface="Arial"/>
              </a:rPr>
              <a:t>Future Sessions </a:t>
            </a:r>
            <a:r>
              <a:rPr lang="en-US" sz="3600" b="1" dirty="0">
                <a:solidFill>
                  <a:schemeClr val="bg1"/>
                </a:solidFill>
                <a:cs typeface="Arial"/>
              </a:rPr>
              <a:t>– </a:t>
            </a:r>
            <a:r>
              <a:rPr lang="en-US" sz="3600" b="1" dirty="0" smtClean="0">
                <a:solidFill>
                  <a:schemeClr val="bg1"/>
                </a:solidFill>
                <a:cs typeface="Arial"/>
              </a:rPr>
              <a:t>Spring 2019</a:t>
            </a:r>
            <a:endParaRPr lang="en-US" sz="3600" b="1" dirty="0">
              <a:solidFill>
                <a:schemeClr val="bg1"/>
              </a:solidFill>
              <a:cs typeface="Arial"/>
            </a:endParaRPr>
          </a:p>
        </p:txBody>
      </p:sp>
    </p:spTree>
    <p:extLst>
      <p:ext uri="{BB962C8B-B14F-4D97-AF65-F5344CB8AC3E}">
        <p14:creationId xmlns:p14="http://schemas.microsoft.com/office/powerpoint/2010/main" val="28730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092"/>
          <a:stretch/>
        </p:blipFill>
        <p:spPr bwMode="auto">
          <a:xfrm>
            <a:off x="-8629" y="0"/>
            <a:ext cx="9178507" cy="6409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876" y="0"/>
            <a:ext cx="9196754" cy="6409426"/>
          </a:xfrm>
          <a:prstGeom prst="rect">
            <a:avLst/>
          </a:prstGeom>
          <a:solidFill>
            <a:srgbClr val="666666">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90425" y="2390734"/>
            <a:ext cx="8162152" cy="1253699"/>
          </a:xfrm>
          <a:prstGeom prst="rect">
            <a:avLst/>
          </a:prstGeom>
        </p:spPr>
        <p:txBody>
          <a:bodyPr anchor="ct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algn="ctr"/>
            <a:r>
              <a:rPr lang="en-US" sz="7200" dirty="0" smtClean="0">
                <a:solidFill>
                  <a:schemeClr val="bg1"/>
                </a:solidFill>
              </a:rPr>
              <a:t>Common Questions from the Live Sessions</a:t>
            </a:r>
            <a:endParaRPr lang="en-US" sz="7200" dirty="0">
              <a:solidFill>
                <a:schemeClr val="bg1"/>
              </a:solidFill>
            </a:endParaRPr>
          </a:p>
        </p:txBody>
      </p:sp>
    </p:spTree>
    <p:extLst>
      <p:ext uri="{BB962C8B-B14F-4D97-AF65-F5344CB8AC3E}">
        <p14:creationId xmlns:p14="http://schemas.microsoft.com/office/powerpoint/2010/main" val="3518145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0644" y="486844"/>
            <a:ext cx="8162152" cy="1253699"/>
          </a:xfrm>
          <a:prstGeom prst="rect">
            <a:avLst/>
          </a:prstGeom>
        </p:spPr>
        <p:txBody>
          <a:bodyP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00" cap="none" spc="0" normalizeH="0" baseline="0" noProof="0" dirty="0">
              <a:ln>
                <a:noFill/>
              </a:ln>
              <a:solidFill>
                <a:prstClr val="black">
                  <a:lumMod val="75000"/>
                  <a:lumOff val="25000"/>
                </a:prstClr>
              </a:solidFill>
              <a:effectLst/>
              <a:uLnTx/>
              <a:uFillTx/>
              <a:latin typeface="Arial"/>
              <a:ea typeface="+mj-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481" y="3985952"/>
            <a:ext cx="2063656" cy="2063656"/>
          </a:xfrm>
          <a:prstGeom prst="rect">
            <a:avLst/>
          </a:prstGeom>
        </p:spPr>
      </p:pic>
      <p:sp>
        <p:nvSpPr>
          <p:cNvPr id="5" name="Title 1"/>
          <p:cNvSpPr txBox="1">
            <a:spLocks/>
          </p:cNvSpPr>
          <p:nvPr/>
        </p:nvSpPr>
        <p:spPr>
          <a:xfrm>
            <a:off x="825985" y="2151323"/>
            <a:ext cx="8162152" cy="1253699"/>
          </a:xfrm>
          <a:prstGeom prst="rect">
            <a:avLst/>
          </a:prstGeom>
        </p:spPr>
        <p:txBody>
          <a:bodyPr anchor="ct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00" cap="none" spc="0" normalizeH="0" baseline="0" noProof="0" dirty="0" smtClean="0">
                <a:ln>
                  <a:noFill/>
                </a:ln>
                <a:solidFill>
                  <a:srgbClr val="00B0F0"/>
                </a:solidFill>
                <a:effectLst/>
                <a:uLnTx/>
                <a:uFillTx/>
                <a:latin typeface="Arial"/>
                <a:ea typeface="+mj-ea"/>
                <a:cs typeface="Arial"/>
              </a:rPr>
              <a:t>My</a:t>
            </a:r>
            <a:r>
              <a:rPr kumimoji="0" lang="en-US" sz="2800" b="1" i="0" u="none" strike="noStrike" kern="100" cap="none" spc="0" normalizeH="0" noProof="0" dirty="0" smtClean="0">
                <a:ln>
                  <a:noFill/>
                </a:ln>
                <a:solidFill>
                  <a:srgbClr val="00B0F0"/>
                </a:solidFill>
                <a:effectLst/>
                <a:uLnTx/>
                <a:uFillTx/>
                <a:latin typeface="Arial"/>
                <a:ea typeface="+mj-ea"/>
                <a:cs typeface="Arial"/>
              </a:rPr>
              <a:t> current job title is Coordinator. What is the likelihood that after my job duties are examined that my position is retitled in the system as “Specialist”?</a:t>
            </a:r>
            <a:endParaRPr kumimoji="0" lang="en-US" sz="2800" b="1" i="0" u="none" strike="noStrike" kern="100" cap="none" spc="0" normalizeH="0" baseline="0" noProof="0" dirty="0">
              <a:ln>
                <a:noFill/>
              </a:ln>
              <a:solidFill>
                <a:srgbClr val="00B0F0"/>
              </a:solidFill>
              <a:effectLst/>
              <a:uLnTx/>
              <a:uFillTx/>
              <a:latin typeface="Arial"/>
              <a:ea typeface="+mj-ea"/>
              <a:cs typeface="Arial"/>
            </a:endParaRPr>
          </a:p>
        </p:txBody>
      </p:sp>
    </p:spTree>
    <p:extLst>
      <p:ext uri="{BB962C8B-B14F-4D97-AF65-F5344CB8AC3E}">
        <p14:creationId xmlns:p14="http://schemas.microsoft.com/office/powerpoint/2010/main" val="92503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0644" y="486844"/>
            <a:ext cx="8162152" cy="1253699"/>
          </a:xfrm>
          <a:prstGeom prst="rect">
            <a:avLst/>
          </a:prstGeom>
        </p:spPr>
        <p:txBody>
          <a:bodyP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00" cap="none" spc="0" normalizeH="0" baseline="0" noProof="0" dirty="0">
              <a:ln>
                <a:noFill/>
              </a:ln>
              <a:solidFill>
                <a:prstClr val="black">
                  <a:lumMod val="75000"/>
                  <a:lumOff val="25000"/>
                </a:prstClr>
              </a:solidFill>
              <a:effectLst/>
              <a:uLnTx/>
              <a:uFillTx/>
              <a:latin typeface="Arial"/>
              <a:ea typeface="+mj-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481" y="3985952"/>
            <a:ext cx="2063656" cy="2063656"/>
          </a:xfrm>
          <a:prstGeom prst="rect">
            <a:avLst/>
          </a:prstGeom>
        </p:spPr>
      </p:pic>
      <p:sp>
        <p:nvSpPr>
          <p:cNvPr id="5" name="Title 1"/>
          <p:cNvSpPr txBox="1">
            <a:spLocks/>
          </p:cNvSpPr>
          <p:nvPr/>
        </p:nvSpPr>
        <p:spPr>
          <a:xfrm>
            <a:off x="825985" y="2229137"/>
            <a:ext cx="8162152" cy="1253699"/>
          </a:xfrm>
          <a:prstGeom prst="rect">
            <a:avLst/>
          </a:prstGeom>
        </p:spPr>
        <p:txBody>
          <a:bodyPr anchor="ct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dirty="0" smtClean="0">
                <a:solidFill>
                  <a:srgbClr val="00B0F0"/>
                </a:solidFill>
              </a:rPr>
              <a:t>What if an individual moves from a formerly PAO position (non-exempt role) to an exempt individual contributor role and then goes back to a non-exempt role? What about a lateral transfer into the same non-exempt position (same duties/responsibilities) only in a different department—will the individual’s benefits change?</a:t>
            </a:r>
            <a:endParaRPr kumimoji="0" lang="en-US" sz="2800" b="1" i="0" u="none" strike="noStrike" kern="100" cap="none" spc="0" normalizeH="0" baseline="0" noProof="0" dirty="0">
              <a:ln>
                <a:noFill/>
              </a:ln>
              <a:solidFill>
                <a:srgbClr val="00B0F0"/>
              </a:solidFill>
              <a:effectLst/>
              <a:uLnTx/>
              <a:uFillTx/>
              <a:latin typeface="Arial"/>
              <a:ea typeface="+mj-ea"/>
              <a:cs typeface="Arial"/>
            </a:endParaRPr>
          </a:p>
        </p:txBody>
      </p:sp>
    </p:spTree>
    <p:extLst>
      <p:ext uri="{BB962C8B-B14F-4D97-AF65-F5344CB8AC3E}">
        <p14:creationId xmlns:p14="http://schemas.microsoft.com/office/powerpoint/2010/main" val="1349782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0644" y="486844"/>
            <a:ext cx="8162152" cy="1253699"/>
          </a:xfrm>
          <a:prstGeom prst="rect">
            <a:avLst/>
          </a:prstGeom>
        </p:spPr>
        <p:txBody>
          <a:bodyP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00" cap="none" spc="0" normalizeH="0" baseline="0" noProof="0" dirty="0">
              <a:ln>
                <a:noFill/>
              </a:ln>
              <a:solidFill>
                <a:prstClr val="black">
                  <a:lumMod val="75000"/>
                  <a:lumOff val="25000"/>
                </a:prstClr>
              </a:solidFill>
              <a:effectLst/>
              <a:uLnTx/>
              <a:uFillTx/>
              <a:latin typeface="Arial"/>
              <a:ea typeface="+mj-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481" y="3985952"/>
            <a:ext cx="2063656" cy="2063656"/>
          </a:xfrm>
          <a:prstGeom prst="rect">
            <a:avLst/>
          </a:prstGeom>
        </p:spPr>
      </p:pic>
      <p:sp>
        <p:nvSpPr>
          <p:cNvPr id="5" name="Title 1"/>
          <p:cNvSpPr txBox="1">
            <a:spLocks/>
          </p:cNvSpPr>
          <p:nvPr/>
        </p:nvSpPr>
        <p:spPr>
          <a:xfrm>
            <a:off x="825985" y="2034217"/>
            <a:ext cx="8162152" cy="1253699"/>
          </a:xfrm>
          <a:prstGeom prst="rect">
            <a:avLst/>
          </a:prstGeom>
        </p:spPr>
        <p:txBody>
          <a:bodyPr anchor="ct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noProof="0" dirty="0" smtClean="0">
                <a:solidFill>
                  <a:srgbClr val="00B0F0"/>
                </a:solidFill>
              </a:rPr>
              <a:t>How much input will department leaders have in developing role descriptors? Especially for jobs that are unique to one specific department.</a:t>
            </a:r>
            <a:endParaRPr kumimoji="0" lang="en-US" sz="2800" b="1" i="0" u="none" strike="noStrike" kern="100" cap="none" spc="0" normalizeH="0" baseline="0" noProof="0" dirty="0">
              <a:ln>
                <a:noFill/>
              </a:ln>
              <a:solidFill>
                <a:srgbClr val="00B0F0"/>
              </a:solidFill>
              <a:effectLst/>
              <a:uLnTx/>
              <a:uFillTx/>
              <a:latin typeface="Arial"/>
              <a:ea typeface="+mj-ea"/>
              <a:cs typeface="Arial"/>
            </a:endParaRPr>
          </a:p>
        </p:txBody>
      </p:sp>
    </p:spTree>
    <p:extLst>
      <p:ext uri="{BB962C8B-B14F-4D97-AF65-F5344CB8AC3E}">
        <p14:creationId xmlns:p14="http://schemas.microsoft.com/office/powerpoint/2010/main" val="2358224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0644" y="486844"/>
            <a:ext cx="8162152" cy="1253699"/>
          </a:xfrm>
          <a:prstGeom prst="rect">
            <a:avLst/>
          </a:prstGeom>
        </p:spPr>
        <p:txBody>
          <a:bodyP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00" cap="none" spc="0" normalizeH="0" baseline="0" noProof="0" dirty="0">
              <a:ln>
                <a:noFill/>
              </a:ln>
              <a:solidFill>
                <a:prstClr val="black">
                  <a:lumMod val="75000"/>
                  <a:lumOff val="25000"/>
                </a:prstClr>
              </a:solidFill>
              <a:effectLst/>
              <a:uLnTx/>
              <a:uFillTx/>
              <a:latin typeface="Arial"/>
              <a:ea typeface="+mj-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481" y="3985952"/>
            <a:ext cx="2063656" cy="2063656"/>
          </a:xfrm>
          <a:prstGeom prst="rect">
            <a:avLst/>
          </a:prstGeom>
        </p:spPr>
      </p:pic>
      <p:sp>
        <p:nvSpPr>
          <p:cNvPr id="5" name="Title 1"/>
          <p:cNvSpPr txBox="1">
            <a:spLocks/>
          </p:cNvSpPr>
          <p:nvPr/>
        </p:nvSpPr>
        <p:spPr>
          <a:xfrm>
            <a:off x="825985" y="2034217"/>
            <a:ext cx="8162152" cy="1253699"/>
          </a:xfrm>
          <a:prstGeom prst="rect">
            <a:avLst/>
          </a:prstGeom>
        </p:spPr>
        <p:txBody>
          <a:bodyPr anchor="ct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noProof="0" dirty="0" smtClean="0">
                <a:solidFill>
                  <a:srgbClr val="00B0F0"/>
                </a:solidFill>
              </a:rPr>
              <a:t>How will role titles work for positions that currently have associate director in the title, but are not primarily responsible for leading/managing people?</a:t>
            </a:r>
            <a:endParaRPr kumimoji="0" lang="en-US" sz="2800" b="1" i="0" u="none" strike="noStrike" kern="100" cap="none" spc="0" normalizeH="0" baseline="0" noProof="0" dirty="0">
              <a:ln>
                <a:noFill/>
              </a:ln>
              <a:solidFill>
                <a:srgbClr val="00B0F0"/>
              </a:solidFill>
              <a:effectLst/>
              <a:uLnTx/>
              <a:uFillTx/>
              <a:latin typeface="Arial"/>
              <a:ea typeface="+mj-ea"/>
              <a:cs typeface="Arial"/>
            </a:endParaRPr>
          </a:p>
        </p:txBody>
      </p:sp>
    </p:spTree>
    <p:extLst>
      <p:ext uri="{BB962C8B-B14F-4D97-AF65-F5344CB8AC3E}">
        <p14:creationId xmlns:p14="http://schemas.microsoft.com/office/powerpoint/2010/main" val="2440991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0644" y="486844"/>
            <a:ext cx="8162152" cy="1253699"/>
          </a:xfrm>
          <a:prstGeom prst="rect">
            <a:avLst/>
          </a:prstGeom>
        </p:spPr>
        <p:txBody>
          <a:bodyP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00" cap="none" spc="0" normalizeH="0" baseline="0" noProof="0" dirty="0">
              <a:ln>
                <a:noFill/>
              </a:ln>
              <a:solidFill>
                <a:prstClr val="black">
                  <a:lumMod val="75000"/>
                  <a:lumOff val="25000"/>
                </a:prstClr>
              </a:solidFill>
              <a:effectLst/>
              <a:uLnTx/>
              <a:uFillTx/>
              <a:latin typeface="Arial"/>
              <a:ea typeface="+mj-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481" y="3985952"/>
            <a:ext cx="2063656" cy="2063656"/>
          </a:xfrm>
          <a:prstGeom prst="rect">
            <a:avLst/>
          </a:prstGeom>
        </p:spPr>
      </p:pic>
      <p:sp>
        <p:nvSpPr>
          <p:cNvPr id="5" name="Title 1"/>
          <p:cNvSpPr txBox="1">
            <a:spLocks/>
          </p:cNvSpPr>
          <p:nvPr/>
        </p:nvSpPr>
        <p:spPr>
          <a:xfrm>
            <a:off x="825985" y="2034217"/>
            <a:ext cx="8162152" cy="1253699"/>
          </a:xfrm>
          <a:prstGeom prst="rect">
            <a:avLst/>
          </a:prstGeom>
        </p:spPr>
        <p:txBody>
          <a:bodyPr anchor="ct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noProof="0" dirty="0" smtClean="0">
                <a:solidFill>
                  <a:srgbClr val="00B0F0"/>
                </a:solidFill>
              </a:rPr>
              <a:t>How will my role be classified if my job spans across multiple job families?</a:t>
            </a:r>
            <a:endParaRPr kumimoji="0" lang="en-US" sz="2800" b="1" i="0" u="none" strike="noStrike" kern="100" cap="none" spc="0" normalizeH="0" baseline="0" noProof="0" dirty="0">
              <a:ln>
                <a:noFill/>
              </a:ln>
              <a:solidFill>
                <a:srgbClr val="00B0F0"/>
              </a:solidFill>
              <a:effectLst/>
              <a:uLnTx/>
              <a:uFillTx/>
              <a:latin typeface="Arial"/>
              <a:ea typeface="+mj-ea"/>
              <a:cs typeface="Arial"/>
            </a:endParaRPr>
          </a:p>
        </p:txBody>
      </p:sp>
    </p:spTree>
    <p:extLst>
      <p:ext uri="{BB962C8B-B14F-4D97-AF65-F5344CB8AC3E}">
        <p14:creationId xmlns:p14="http://schemas.microsoft.com/office/powerpoint/2010/main" val="2271068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1" y="2475421"/>
            <a:ext cx="4692316" cy="1323439"/>
          </a:xfrm>
          <a:prstGeom prst="rect">
            <a:avLst/>
          </a:prstGeom>
          <a:noFill/>
        </p:spPr>
        <p:txBody>
          <a:bodyPr wrap="square" rtlCol="0" anchor="ctr">
            <a:spAutoFit/>
          </a:bodyPr>
          <a:lstStyle/>
          <a:p>
            <a:pPr algn="ctr"/>
            <a:r>
              <a:rPr lang="en-US" sz="2000" dirty="0" smtClean="0">
                <a:solidFill>
                  <a:schemeClr val="bg1"/>
                </a:solidFill>
              </a:rPr>
              <a:t>Visit the Job Framework Redesign Project </a:t>
            </a:r>
            <a:r>
              <a:rPr lang="en-US" sz="2000" dirty="0">
                <a:solidFill>
                  <a:schemeClr val="bg1"/>
                </a:solidFill>
              </a:rPr>
              <a:t>W</a:t>
            </a:r>
            <a:r>
              <a:rPr lang="en-US" sz="2000" dirty="0" smtClean="0">
                <a:solidFill>
                  <a:schemeClr val="bg1"/>
                </a:solidFill>
              </a:rPr>
              <a:t>ebsite:</a:t>
            </a:r>
          </a:p>
          <a:p>
            <a:pPr algn="ctr"/>
            <a:endParaRPr lang="en-US" sz="2000" dirty="0" smtClean="0">
              <a:solidFill>
                <a:schemeClr val="bg1"/>
              </a:solidFill>
            </a:endParaRPr>
          </a:p>
          <a:p>
            <a:pPr algn="ctr"/>
            <a:r>
              <a:rPr lang="en-US" sz="2000" b="1" dirty="0" smtClean="0">
                <a:solidFill>
                  <a:schemeClr val="bg1"/>
                </a:solidFill>
              </a:rPr>
              <a:t>http</a:t>
            </a:r>
            <a:r>
              <a:rPr lang="en-US" sz="2000" b="1" dirty="0">
                <a:solidFill>
                  <a:schemeClr val="bg1"/>
                </a:solidFill>
              </a:rPr>
              <a:t>://hr.iu.edu/redesign/</a:t>
            </a:r>
          </a:p>
        </p:txBody>
      </p:sp>
    </p:spTree>
    <p:extLst>
      <p:ext uri="{BB962C8B-B14F-4D97-AF65-F5344CB8AC3E}">
        <p14:creationId xmlns:p14="http://schemas.microsoft.com/office/powerpoint/2010/main" val="2016247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The Job Framework</a:t>
            </a:r>
            <a:r>
              <a:rPr lang="en-US" dirty="0"/>
              <a:t/>
            </a:r>
            <a:br>
              <a:rPr lang="en-US" dirty="0"/>
            </a:br>
            <a:endParaRPr lang="en-US" dirty="0"/>
          </a:p>
        </p:txBody>
      </p:sp>
      <p:sp>
        <p:nvSpPr>
          <p:cNvPr id="2" name="Text Placeholder 1"/>
          <p:cNvSpPr>
            <a:spLocks noGrp="1"/>
          </p:cNvSpPr>
          <p:nvPr>
            <p:ph type="body" sz="quarter" idx="10"/>
          </p:nvPr>
        </p:nvSpPr>
        <p:spPr/>
        <p:txBody>
          <a:bodyPr/>
          <a:lstStyle/>
          <a:p>
            <a:r>
              <a:rPr lang="en-US" dirty="0" smtClean="0"/>
              <a:t>SECTION 1</a:t>
            </a:r>
            <a:endParaRPr lang="en-US" dirty="0"/>
          </a:p>
        </p:txBody>
      </p:sp>
    </p:spTree>
    <p:extLst>
      <p:ext uri="{BB962C8B-B14F-4D97-AF65-F5344CB8AC3E}">
        <p14:creationId xmlns:p14="http://schemas.microsoft.com/office/powerpoint/2010/main" val="3641188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The Job Framework</a:t>
            </a:r>
            <a:endParaRPr lang="en-US" dirty="0"/>
          </a:p>
        </p:txBody>
      </p:sp>
      <p:sp>
        <p:nvSpPr>
          <p:cNvPr id="4" name="Content Placeholder 3"/>
          <p:cNvSpPr>
            <a:spLocks noGrp="1"/>
          </p:cNvSpPr>
          <p:nvPr>
            <p:ph idx="1"/>
          </p:nvPr>
        </p:nvSpPr>
        <p:spPr>
          <a:xfrm>
            <a:off x="518824" y="1399592"/>
            <a:ext cx="8015594" cy="5078845"/>
          </a:xfrm>
        </p:spPr>
        <p:txBody>
          <a:bodyPr>
            <a:normAutofit/>
          </a:bodyPr>
          <a:lstStyle/>
          <a:p>
            <a:pPr marL="0" indent="0">
              <a:buNone/>
            </a:pPr>
            <a:r>
              <a:rPr lang="en-US" sz="2000" b="1" dirty="0" smtClean="0"/>
              <a:t>Our Goal</a:t>
            </a:r>
            <a:r>
              <a:rPr lang="en-US" dirty="0" smtClean="0"/>
              <a:t>:  </a:t>
            </a:r>
            <a:r>
              <a:rPr lang="en-US" sz="2000" dirty="0" smtClean="0"/>
              <a:t>To create a job framework that is </a:t>
            </a:r>
            <a:r>
              <a:rPr lang="en-US" sz="2000" b="1" dirty="0" smtClean="0">
                <a:solidFill>
                  <a:srgbClr val="15BDB1"/>
                </a:solidFill>
              </a:rPr>
              <a:t>clear, consistent, and transparent</a:t>
            </a:r>
            <a:r>
              <a:rPr lang="en-US" sz="2000" dirty="0" smtClean="0"/>
              <a:t> empowering staff employees to navigate “what’s next” in their career journey.</a:t>
            </a:r>
          </a:p>
          <a:p>
            <a:pPr marL="0" indent="0">
              <a:buNone/>
            </a:pPr>
            <a:r>
              <a:rPr lang="en-US" sz="2000" b="1" dirty="0" smtClean="0"/>
              <a:t>The new framework will provide</a:t>
            </a:r>
            <a:r>
              <a:rPr lang="en-US" sz="2000" dirty="0" smtClean="0"/>
              <a:t>:</a:t>
            </a:r>
          </a:p>
          <a:p>
            <a:pPr marL="285750" indent="-285750">
              <a:buClr>
                <a:srgbClr val="009480"/>
              </a:buClr>
              <a:buFont typeface="Wingdings" panose="05000000000000000000" pitchFamily="2" charset="2"/>
              <a:buChar char="ü"/>
            </a:pPr>
            <a:r>
              <a:rPr lang="en-US" sz="2000" dirty="0" smtClean="0"/>
              <a:t>A way for employees to </a:t>
            </a:r>
            <a:r>
              <a:rPr lang="en-US" sz="2000" b="1" dirty="0" smtClean="0">
                <a:solidFill>
                  <a:srgbClr val="15BDB1"/>
                </a:solidFill>
              </a:rPr>
              <a:t>make informed decisions about advancing their career</a:t>
            </a:r>
            <a:r>
              <a:rPr lang="en-US" sz="2000" dirty="0" smtClean="0"/>
              <a:t> – whatever that might mean for them</a:t>
            </a:r>
          </a:p>
          <a:p>
            <a:pPr marL="285750" indent="-285750">
              <a:buClr>
                <a:srgbClr val="009480"/>
              </a:buClr>
              <a:buFont typeface="Wingdings" panose="05000000000000000000" pitchFamily="2" charset="2"/>
              <a:buChar char="ü"/>
            </a:pPr>
            <a:r>
              <a:rPr lang="en-US" sz="2000" dirty="0" smtClean="0"/>
              <a:t>Tools for employees to see </a:t>
            </a:r>
            <a:r>
              <a:rPr lang="en-US" sz="2000" b="1" dirty="0" smtClean="0">
                <a:solidFill>
                  <a:srgbClr val="15BDB1"/>
                </a:solidFill>
              </a:rPr>
              <a:t>how their job relates to others jobs</a:t>
            </a:r>
            <a:r>
              <a:rPr lang="en-US" sz="2000" dirty="0" smtClean="0"/>
              <a:t> across the University to explore career and development opportunities</a:t>
            </a:r>
          </a:p>
          <a:p>
            <a:pPr marL="285750" indent="-285750">
              <a:buClr>
                <a:srgbClr val="009480"/>
              </a:buClr>
              <a:buFont typeface="Wingdings" panose="05000000000000000000" pitchFamily="2" charset="2"/>
              <a:buChar char="ü"/>
            </a:pPr>
            <a:r>
              <a:rPr lang="en-US" sz="2000" dirty="0" smtClean="0"/>
              <a:t>Tools for managers to </a:t>
            </a:r>
            <a:r>
              <a:rPr lang="en-US" sz="2000" b="1" dirty="0" smtClean="0">
                <a:solidFill>
                  <a:srgbClr val="15BDB1"/>
                </a:solidFill>
              </a:rPr>
              <a:t>make informed decisions about pay, advancement, and development opportunities </a:t>
            </a:r>
            <a:r>
              <a:rPr lang="en-US" sz="2000" dirty="0" smtClean="0"/>
              <a:t>for their employees</a:t>
            </a:r>
          </a:p>
          <a:p>
            <a:pPr lvl="2">
              <a:buFont typeface="Arial" panose="020B0604020202020204" pitchFamily="34" charset="0"/>
              <a:buChar char="•"/>
            </a:pPr>
            <a:endParaRPr lang="en-US" dirty="0" smtClean="0"/>
          </a:p>
        </p:txBody>
      </p:sp>
      <p:sp>
        <p:nvSpPr>
          <p:cNvPr id="3" name="Slide Number Placeholder 2"/>
          <p:cNvSpPr>
            <a:spLocks noGrp="1"/>
          </p:cNvSpPr>
          <p:nvPr>
            <p:ph type="sldNum" sz="quarter" idx="10"/>
          </p:nvPr>
        </p:nvSpPr>
        <p:spPr/>
        <p:txBody>
          <a:bodyPr/>
          <a:lstStyle/>
          <a:p>
            <a:fld id="{6553F606-123F-4DA8-9856-64BE91BC4B4C}" type="slidenum">
              <a:rPr lang="en-US" smtClean="0"/>
              <a:t>4</a:t>
            </a:fld>
            <a:endParaRPr lang="en-US"/>
          </a:p>
        </p:txBody>
      </p:sp>
    </p:spTree>
    <p:extLst>
      <p:ext uri="{BB962C8B-B14F-4D97-AF65-F5344CB8AC3E}">
        <p14:creationId xmlns:p14="http://schemas.microsoft.com/office/powerpoint/2010/main" val="232636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693" y="3180626"/>
            <a:ext cx="7678301" cy="494412"/>
          </a:xfrm>
        </p:spPr>
        <p:txBody>
          <a:bodyPr/>
          <a:lstStyle/>
          <a:p>
            <a:r>
              <a:rPr lang="en-US" dirty="0" smtClean="0"/>
              <a:t>Job Framework Elements</a:t>
            </a:r>
            <a:endParaRPr lang="en-US" dirty="0"/>
          </a:p>
        </p:txBody>
      </p:sp>
      <p:sp>
        <p:nvSpPr>
          <p:cNvPr id="2" name="Text Placeholder 1"/>
          <p:cNvSpPr>
            <a:spLocks noGrp="1"/>
          </p:cNvSpPr>
          <p:nvPr>
            <p:ph type="body" sz="quarter" idx="10"/>
          </p:nvPr>
        </p:nvSpPr>
        <p:spPr/>
        <p:txBody>
          <a:bodyPr/>
          <a:lstStyle/>
          <a:p>
            <a:r>
              <a:rPr lang="en-US" dirty="0" smtClean="0"/>
              <a:t>SECTION 2</a:t>
            </a:r>
            <a:endParaRPr lang="en-US" dirty="0"/>
          </a:p>
        </p:txBody>
      </p:sp>
    </p:spTree>
    <p:extLst>
      <p:ext uri="{BB962C8B-B14F-4D97-AF65-F5344CB8AC3E}">
        <p14:creationId xmlns:p14="http://schemas.microsoft.com/office/powerpoint/2010/main" val="3905115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6839" y="2754351"/>
            <a:ext cx="9735015" cy="3341650"/>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Autofit/>
          </a:bodyPr>
          <a:lstStyle/>
          <a:p>
            <a:r>
              <a:rPr lang="en-US" dirty="0" smtClean="0"/>
              <a:t>Job Framework Elements</a:t>
            </a:r>
            <a:endParaRPr lang="en-US" dirty="0"/>
          </a:p>
        </p:txBody>
      </p:sp>
      <p:sp>
        <p:nvSpPr>
          <p:cNvPr id="6" name="Content Placeholder 4"/>
          <p:cNvSpPr>
            <a:spLocks noGrp="1"/>
          </p:cNvSpPr>
          <p:nvPr>
            <p:ph idx="1"/>
          </p:nvPr>
        </p:nvSpPr>
        <p:spPr/>
        <p:txBody>
          <a:bodyPr>
            <a:normAutofit/>
          </a:bodyPr>
          <a:lstStyle/>
          <a:p>
            <a:pPr marL="0" indent="0">
              <a:buNone/>
            </a:pPr>
            <a:r>
              <a:rPr lang="en-US" sz="2400" dirty="0"/>
              <a:t>The Job Framework will be organized by Job Functions and Job Families. </a:t>
            </a:r>
            <a:r>
              <a:rPr lang="en-US" sz="2400" dirty="0" smtClean="0"/>
              <a:t>This </a:t>
            </a:r>
            <a:r>
              <a:rPr lang="en-US" sz="2400" dirty="0"/>
              <a:t>platform will help guide career </a:t>
            </a:r>
            <a:r>
              <a:rPr lang="en-US" sz="2400" dirty="0" smtClean="0"/>
              <a:t>progression</a:t>
            </a:r>
            <a:r>
              <a:rPr lang="en-US" sz="2400" dirty="0"/>
              <a:t>.</a:t>
            </a:r>
          </a:p>
        </p:txBody>
      </p:sp>
      <p:sp>
        <p:nvSpPr>
          <p:cNvPr id="3" name="Slide Number Placeholder 2"/>
          <p:cNvSpPr>
            <a:spLocks noGrp="1"/>
          </p:cNvSpPr>
          <p:nvPr>
            <p:ph type="sldNum" sz="quarter" idx="10"/>
          </p:nvPr>
        </p:nvSpPr>
        <p:spPr/>
        <p:txBody>
          <a:bodyPr/>
          <a:lstStyle/>
          <a:p>
            <a:fld id="{6553F606-123F-4DA8-9856-64BE91BC4B4C}" type="slidenum">
              <a:rPr lang="en-US" smtClean="0"/>
              <a:t>6</a:t>
            </a:fld>
            <a:endParaRPr lang="en-US"/>
          </a:p>
        </p:txBody>
      </p:sp>
      <p:grpSp>
        <p:nvGrpSpPr>
          <p:cNvPr id="4" name="Group 3"/>
          <p:cNvGrpSpPr/>
          <p:nvPr/>
        </p:nvGrpSpPr>
        <p:grpSpPr>
          <a:xfrm>
            <a:off x="3017213" y="3208322"/>
            <a:ext cx="2432725" cy="2466717"/>
            <a:chOff x="3437485" y="3303638"/>
            <a:chExt cx="2432725" cy="2466717"/>
          </a:xfrm>
        </p:grpSpPr>
        <p:sp>
          <p:nvSpPr>
            <p:cNvPr id="8" name="Oval 7"/>
            <p:cNvSpPr/>
            <p:nvPr/>
          </p:nvSpPr>
          <p:spPr>
            <a:xfrm>
              <a:off x="3437485" y="3303638"/>
              <a:ext cx="2432725" cy="2466717"/>
            </a:xfrm>
            <a:prstGeom prst="ellipse">
              <a:avLst/>
            </a:prstGeom>
            <a:solidFill>
              <a:srgbClr val="15B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94687" y="3463036"/>
              <a:ext cx="2118320" cy="2147919"/>
            </a:xfrm>
            <a:prstGeom prst="ellipse">
              <a:avLst/>
            </a:prstGeom>
            <a:blipFill>
              <a:blip r:embed="rId3"/>
              <a:srcRect/>
              <a:stretch>
                <a:fillRect l="-43980" t="-803" r="-6293" b="-115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6183997" y="4817067"/>
            <a:ext cx="2804845" cy="461665"/>
          </a:xfrm>
          <a:prstGeom prst="rect">
            <a:avLst/>
          </a:prstGeom>
        </p:spPr>
        <p:txBody>
          <a:bodyPr wrap="square">
            <a:spAutoFit/>
          </a:bodyPr>
          <a:lstStyle/>
          <a:p>
            <a:r>
              <a:rPr lang="en-US" sz="2400" b="1" dirty="0" smtClean="0">
                <a:solidFill>
                  <a:schemeClr val="bg1"/>
                </a:solidFill>
              </a:rPr>
              <a:t>Role </a:t>
            </a:r>
            <a:r>
              <a:rPr lang="en-US" sz="2400" b="1" dirty="0">
                <a:solidFill>
                  <a:schemeClr val="bg1"/>
                </a:solidFill>
              </a:rPr>
              <a:t>Descriptor</a:t>
            </a:r>
          </a:p>
        </p:txBody>
      </p:sp>
      <p:sp>
        <p:nvSpPr>
          <p:cNvPr id="12" name="Rectangle 11"/>
          <p:cNvSpPr/>
          <p:nvPr/>
        </p:nvSpPr>
        <p:spPr>
          <a:xfrm>
            <a:off x="6183315" y="4355546"/>
            <a:ext cx="1442254" cy="461665"/>
          </a:xfrm>
          <a:prstGeom prst="rect">
            <a:avLst/>
          </a:prstGeom>
        </p:spPr>
        <p:txBody>
          <a:bodyPr wrap="none">
            <a:spAutoFit/>
          </a:bodyPr>
          <a:lstStyle/>
          <a:p>
            <a:r>
              <a:rPr lang="en-US" sz="2400" b="1" dirty="0">
                <a:solidFill>
                  <a:schemeClr val="bg1"/>
                </a:solidFill>
              </a:rPr>
              <a:t>Job </a:t>
            </a:r>
            <a:r>
              <a:rPr lang="en-US" sz="2400" b="1" dirty="0" smtClean="0">
                <a:solidFill>
                  <a:schemeClr val="bg1"/>
                </a:solidFill>
              </a:rPr>
              <a:t>Title</a:t>
            </a:r>
            <a:endParaRPr lang="en-US" sz="2400" dirty="0">
              <a:solidFill>
                <a:schemeClr val="bg1"/>
              </a:solidFill>
            </a:endParaRPr>
          </a:p>
        </p:txBody>
      </p:sp>
      <p:sp>
        <p:nvSpPr>
          <p:cNvPr id="13" name="Rectangle 12"/>
          <p:cNvSpPr/>
          <p:nvPr/>
        </p:nvSpPr>
        <p:spPr>
          <a:xfrm>
            <a:off x="6146859" y="3462309"/>
            <a:ext cx="1790875" cy="461665"/>
          </a:xfrm>
          <a:prstGeom prst="rect">
            <a:avLst/>
          </a:prstGeom>
        </p:spPr>
        <p:txBody>
          <a:bodyPr wrap="none">
            <a:spAutoFit/>
          </a:bodyPr>
          <a:lstStyle/>
          <a:p>
            <a:r>
              <a:rPr lang="en-US" sz="2400" b="1" dirty="0">
                <a:solidFill>
                  <a:schemeClr val="bg1"/>
                </a:solidFill>
              </a:rPr>
              <a:t>Job </a:t>
            </a:r>
            <a:r>
              <a:rPr lang="en-US" sz="2400" b="1" dirty="0" smtClean="0">
                <a:solidFill>
                  <a:schemeClr val="bg1"/>
                </a:solidFill>
              </a:rPr>
              <a:t>Family</a:t>
            </a:r>
            <a:endParaRPr lang="en-US" sz="2400" dirty="0">
              <a:solidFill>
                <a:schemeClr val="bg1"/>
              </a:solidFill>
            </a:endParaRPr>
          </a:p>
        </p:txBody>
      </p:sp>
      <p:sp>
        <p:nvSpPr>
          <p:cNvPr id="14" name="Rectangle 13"/>
          <p:cNvSpPr/>
          <p:nvPr/>
        </p:nvSpPr>
        <p:spPr>
          <a:xfrm>
            <a:off x="6147751" y="3889474"/>
            <a:ext cx="2034531" cy="461665"/>
          </a:xfrm>
          <a:prstGeom prst="rect">
            <a:avLst/>
          </a:prstGeom>
        </p:spPr>
        <p:txBody>
          <a:bodyPr wrap="none">
            <a:spAutoFit/>
          </a:bodyPr>
          <a:lstStyle/>
          <a:p>
            <a:r>
              <a:rPr lang="en-US" sz="2400" b="1" dirty="0" smtClean="0">
                <a:solidFill>
                  <a:schemeClr val="bg1"/>
                </a:solidFill>
              </a:rPr>
              <a:t>Career Level</a:t>
            </a:r>
            <a:endParaRPr lang="en-US" sz="2400" dirty="0">
              <a:solidFill>
                <a:schemeClr val="bg1"/>
              </a:solidFill>
            </a:endParaRPr>
          </a:p>
        </p:txBody>
      </p:sp>
      <p:sp>
        <p:nvSpPr>
          <p:cNvPr id="15" name="Rectangle 14"/>
          <p:cNvSpPr/>
          <p:nvPr/>
        </p:nvSpPr>
        <p:spPr>
          <a:xfrm>
            <a:off x="6147751" y="2933229"/>
            <a:ext cx="2141933" cy="592022"/>
          </a:xfrm>
          <a:prstGeom prst="rect">
            <a:avLst/>
          </a:prstGeom>
        </p:spPr>
        <p:txBody>
          <a:bodyPr wrap="none">
            <a:spAutoFit/>
          </a:bodyPr>
          <a:lstStyle/>
          <a:p>
            <a:pPr>
              <a:lnSpc>
                <a:spcPct val="110000"/>
              </a:lnSpc>
            </a:pPr>
            <a:r>
              <a:rPr lang="en-US" sz="2400" b="1" dirty="0">
                <a:solidFill>
                  <a:schemeClr val="bg1"/>
                </a:solidFill>
              </a:rPr>
              <a:t>Job</a:t>
            </a:r>
            <a:r>
              <a:rPr lang="en-US" sz="3200" b="1" dirty="0">
                <a:solidFill>
                  <a:schemeClr val="bg1"/>
                </a:solidFill>
              </a:rPr>
              <a:t> </a:t>
            </a:r>
            <a:r>
              <a:rPr lang="en-US" sz="2400" b="1" dirty="0" smtClean="0">
                <a:solidFill>
                  <a:schemeClr val="bg1"/>
                </a:solidFill>
              </a:rPr>
              <a:t>Function</a:t>
            </a:r>
            <a:endParaRPr lang="en-US" sz="2400" b="1" dirty="0">
              <a:solidFill>
                <a:schemeClr val="bg1"/>
              </a:solidFill>
            </a:endParaRPr>
          </a:p>
        </p:txBody>
      </p:sp>
      <p:sp>
        <p:nvSpPr>
          <p:cNvPr id="16" name="Rectangle 15"/>
          <p:cNvSpPr/>
          <p:nvPr/>
        </p:nvSpPr>
        <p:spPr>
          <a:xfrm>
            <a:off x="431432" y="3615982"/>
            <a:ext cx="2752828" cy="1384995"/>
          </a:xfrm>
          <a:prstGeom prst="rect">
            <a:avLst/>
          </a:prstGeom>
        </p:spPr>
        <p:txBody>
          <a:bodyPr wrap="square">
            <a:spAutoFit/>
          </a:bodyPr>
          <a:lstStyle/>
          <a:p>
            <a:r>
              <a:rPr lang="en-US" sz="2800" b="1" dirty="0">
                <a:solidFill>
                  <a:schemeClr val="bg1"/>
                </a:solidFill>
              </a:rPr>
              <a:t>Every staff employee will have a new:</a:t>
            </a:r>
          </a:p>
        </p:txBody>
      </p:sp>
      <p:sp>
        <p:nvSpPr>
          <p:cNvPr id="23" name="Rectangle 22"/>
          <p:cNvSpPr/>
          <p:nvPr/>
        </p:nvSpPr>
        <p:spPr>
          <a:xfrm>
            <a:off x="6183315" y="5278732"/>
            <a:ext cx="2804845" cy="461665"/>
          </a:xfrm>
          <a:prstGeom prst="rect">
            <a:avLst/>
          </a:prstGeom>
        </p:spPr>
        <p:txBody>
          <a:bodyPr wrap="square">
            <a:spAutoFit/>
          </a:bodyPr>
          <a:lstStyle/>
          <a:p>
            <a:r>
              <a:rPr lang="en-US" sz="2400" b="1" dirty="0" smtClean="0">
                <a:solidFill>
                  <a:schemeClr val="bg1"/>
                </a:solidFill>
              </a:rPr>
              <a:t>Salary Range</a:t>
            </a:r>
            <a:endParaRPr lang="en-US" sz="2400" b="1" dirty="0">
              <a:solidFill>
                <a:schemeClr val="bg1"/>
              </a:solidFill>
            </a:endParaRPr>
          </a:p>
        </p:txBody>
      </p:sp>
      <p:grpSp>
        <p:nvGrpSpPr>
          <p:cNvPr id="25" name="Group 24"/>
          <p:cNvGrpSpPr/>
          <p:nvPr/>
        </p:nvGrpSpPr>
        <p:grpSpPr>
          <a:xfrm>
            <a:off x="5449069" y="3345168"/>
            <a:ext cx="692693" cy="2133304"/>
            <a:chOff x="5449069" y="3345168"/>
            <a:chExt cx="692693" cy="2133304"/>
          </a:xfrm>
        </p:grpSpPr>
        <p:grpSp>
          <p:nvGrpSpPr>
            <p:cNvPr id="17" name="Group 16"/>
            <p:cNvGrpSpPr/>
            <p:nvPr/>
          </p:nvGrpSpPr>
          <p:grpSpPr>
            <a:xfrm>
              <a:off x="5449069" y="3345168"/>
              <a:ext cx="665670" cy="2133304"/>
              <a:chOff x="7563526" y="3430007"/>
              <a:chExt cx="665670" cy="2133304"/>
            </a:xfrm>
          </p:grpSpPr>
          <p:sp>
            <p:nvSpPr>
              <p:cNvPr id="18" name="Right Arrow 17"/>
              <p:cNvSpPr/>
              <p:nvPr/>
            </p:nvSpPr>
            <p:spPr>
              <a:xfrm rot="20998236">
                <a:off x="7732421" y="3778774"/>
                <a:ext cx="455481" cy="266403"/>
              </a:xfrm>
              <a:prstGeom prst="rightArrow">
                <a:avLst/>
              </a:prstGeom>
              <a:solidFill>
                <a:srgbClr val="15B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21085364">
                <a:off x="7773715" y="4146607"/>
                <a:ext cx="455481" cy="266403"/>
              </a:xfrm>
              <a:prstGeom prst="rightArrow">
                <a:avLst/>
              </a:prstGeom>
              <a:solidFill>
                <a:srgbClr val="15B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6732">
                <a:off x="7600437" y="5296908"/>
                <a:ext cx="455481" cy="266403"/>
              </a:xfrm>
              <a:prstGeom prst="rightArrow">
                <a:avLst/>
              </a:prstGeom>
              <a:solidFill>
                <a:srgbClr val="15B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9949191">
                <a:off x="7563526" y="3430007"/>
                <a:ext cx="455481" cy="266403"/>
              </a:xfrm>
              <a:prstGeom prst="rightArrow">
                <a:avLst/>
              </a:prstGeom>
              <a:solidFill>
                <a:srgbClr val="15B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995351">
                <a:off x="7752866" y="4919719"/>
                <a:ext cx="455481" cy="266403"/>
              </a:xfrm>
              <a:prstGeom prst="rightArrow">
                <a:avLst/>
              </a:prstGeom>
              <a:solidFill>
                <a:srgbClr val="15B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ight Arrow 23"/>
            <p:cNvSpPr/>
            <p:nvPr/>
          </p:nvSpPr>
          <p:spPr>
            <a:xfrm>
              <a:off x="5686281" y="4446347"/>
              <a:ext cx="455481" cy="266403"/>
            </a:xfrm>
            <a:prstGeom prst="rightArrow">
              <a:avLst/>
            </a:prstGeom>
            <a:solidFill>
              <a:srgbClr val="15B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33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Job Framework Elements</a:t>
            </a:r>
            <a:endParaRPr lang="en-US" dirty="0"/>
          </a:p>
        </p:txBody>
      </p:sp>
      <p:sp>
        <p:nvSpPr>
          <p:cNvPr id="4" name="Content Placeholder 3"/>
          <p:cNvSpPr>
            <a:spLocks noGrp="1"/>
          </p:cNvSpPr>
          <p:nvPr>
            <p:ph idx="1"/>
          </p:nvPr>
        </p:nvSpPr>
        <p:spPr/>
        <p:txBody>
          <a:bodyPr>
            <a:normAutofit/>
          </a:bodyPr>
          <a:lstStyle/>
          <a:p>
            <a:pPr marL="0" indent="0">
              <a:buNone/>
            </a:pPr>
            <a:r>
              <a:rPr lang="en-US" sz="2000" dirty="0" smtClean="0"/>
              <a:t>The roles within the Job Framework will be organized by Job Functions and Job Families.  This platform will help guide career progression.</a:t>
            </a:r>
          </a:p>
          <a:p>
            <a:pPr marL="0" indent="0">
              <a:buNone/>
            </a:pPr>
            <a:r>
              <a:rPr lang="en-US" sz="2400" b="1" dirty="0" smtClean="0">
                <a:solidFill>
                  <a:srgbClr val="15BDB1"/>
                </a:solidFill>
              </a:rPr>
              <a:t>What is a Job Function?</a:t>
            </a:r>
          </a:p>
          <a:p>
            <a:pPr>
              <a:buFont typeface="Arial" panose="020B0604020202020204" pitchFamily="34" charset="0"/>
              <a:buChar char="•"/>
            </a:pPr>
            <a:r>
              <a:rPr lang="en-US" sz="2000" dirty="0" smtClean="0"/>
              <a:t>A broad grouping of roles with a similar nature of work – e.g. Finance, Information Technology, or Student Services</a:t>
            </a:r>
          </a:p>
          <a:p>
            <a:pPr marL="0" indent="0">
              <a:buNone/>
            </a:pPr>
            <a:r>
              <a:rPr lang="en-US" sz="2400" b="1" dirty="0" smtClean="0">
                <a:solidFill>
                  <a:srgbClr val="15BDB1"/>
                </a:solidFill>
              </a:rPr>
              <a:t>What is a Job Family?</a:t>
            </a:r>
          </a:p>
          <a:p>
            <a:pPr>
              <a:buFont typeface="Arial" panose="020B0604020202020204" pitchFamily="34" charset="0"/>
              <a:buChar char="•"/>
            </a:pPr>
            <a:r>
              <a:rPr lang="en-US" sz="2000" dirty="0" smtClean="0"/>
              <a:t>A more specific specialty within a Job Function</a:t>
            </a:r>
          </a:p>
          <a:p>
            <a:pPr>
              <a:buFont typeface="Arial" panose="020B0604020202020204" pitchFamily="34" charset="0"/>
              <a:buChar char="•"/>
            </a:pPr>
            <a:r>
              <a:rPr lang="en-US" sz="2000" dirty="0" smtClean="0"/>
              <a:t>Specific roles and career progressions will be part of the Job Framework based on the identification of Job Families </a:t>
            </a:r>
          </a:p>
          <a:p>
            <a:pPr lvl="2">
              <a:buFont typeface="Arial" panose="020B0604020202020204" pitchFamily="34" charset="0"/>
              <a:buChar char="•"/>
            </a:pPr>
            <a:endParaRPr lang="en-US" dirty="0" smtClean="0"/>
          </a:p>
          <a:p>
            <a:pPr lvl="2">
              <a:buFont typeface="Arial" panose="020B0604020202020204" pitchFamily="34" charset="0"/>
              <a:buChar char="•"/>
            </a:pPr>
            <a:endParaRPr lang="en-US" dirty="0" smtClean="0"/>
          </a:p>
        </p:txBody>
      </p:sp>
      <p:sp>
        <p:nvSpPr>
          <p:cNvPr id="3" name="Slide Number Placeholder 2"/>
          <p:cNvSpPr>
            <a:spLocks noGrp="1"/>
          </p:cNvSpPr>
          <p:nvPr>
            <p:ph type="sldNum" sz="quarter" idx="10"/>
          </p:nvPr>
        </p:nvSpPr>
        <p:spPr/>
        <p:txBody>
          <a:bodyPr/>
          <a:lstStyle/>
          <a:p>
            <a:fld id="{6553F606-123F-4DA8-9856-64BE91BC4B4C}" type="slidenum">
              <a:rPr lang="en-US" smtClean="0"/>
              <a:t>7</a:t>
            </a:fld>
            <a:endParaRPr lang="en-US"/>
          </a:p>
        </p:txBody>
      </p:sp>
    </p:spTree>
    <p:extLst>
      <p:ext uri="{BB962C8B-B14F-4D97-AF65-F5344CB8AC3E}">
        <p14:creationId xmlns:p14="http://schemas.microsoft.com/office/powerpoint/2010/main" val="214401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Job Framework Elements</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sz="2600" b="1" dirty="0" smtClean="0">
                <a:solidFill>
                  <a:srgbClr val="15BDB1"/>
                </a:solidFill>
              </a:rPr>
              <a:t>What is a Career Level?</a:t>
            </a:r>
          </a:p>
          <a:p>
            <a:pPr>
              <a:buFont typeface="Arial" panose="020B0604020202020204" pitchFamily="34" charset="0"/>
              <a:buChar char="•"/>
            </a:pPr>
            <a:r>
              <a:rPr lang="en-US" sz="2400" dirty="0" smtClean="0"/>
              <a:t>Used to describe the level of a role based on (for individual contributors):</a:t>
            </a:r>
          </a:p>
          <a:p>
            <a:pPr lvl="1">
              <a:spcAft>
                <a:spcPts val="600"/>
              </a:spcAft>
              <a:buClr>
                <a:srgbClr val="009480"/>
              </a:buClr>
              <a:buFont typeface="Wingdings" panose="05000000000000000000" pitchFamily="2" charset="2"/>
              <a:buChar char="ü"/>
            </a:pPr>
            <a:r>
              <a:rPr lang="en-US" sz="2200" dirty="0" smtClean="0"/>
              <a:t>Functional knowledge</a:t>
            </a:r>
          </a:p>
          <a:p>
            <a:pPr lvl="1">
              <a:spcAft>
                <a:spcPts val="600"/>
              </a:spcAft>
              <a:buClr>
                <a:srgbClr val="009480"/>
              </a:buClr>
              <a:buFont typeface="Wingdings" panose="05000000000000000000" pitchFamily="2" charset="2"/>
              <a:buChar char="ü"/>
            </a:pPr>
            <a:r>
              <a:rPr lang="en-US" sz="2200" dirty="0" smtClean="0"/>
              <a:t>Problem Solving and Complexity</a:t>
            </a:r>
          </a:p>
          <a:p>
            <a:pPr lvl="1">
              <a:spcAft>
                <a:spcPts val="600"/>
              </a:spcAft>
              <a:buClr>
                <a:srgbClr val="009480"/>
              </a:buClr>
              <a:buFont typeface="Wingdings" panose="05000000000000000000" pitchFamily="2" charset="2"/>
              <a:buChar char="ü"/>
            </a:pPr>
            <a:r>
              <a:rPr lang="en-US" sz="2200" dirty="0" smtClean="0"/>
              <a:t>Autonomy and Decision Making</a:t>
            </a:r>
          </a:p>
          <a:p>
            <a:pPr lvl="1">
              <a:spcAft>
                <a:spcPts val="600"/>
              </a:spcAft>
              <a:buClr>
                <a:srgbClr val="009480"/>
              </a:buClr>
              <a:buFont typeface="Wingdings" panose="05000000000000000000" pitchFamily="2" charset="2"/>
              <a:buChar char="ü"/>
            </a:pPr>
            <a:r>
              <a:rPr lang="en-US" sz="2200" dirty="0" smtClean="0"/>
              <a:t>Scope and Impact</a:t>
            </a:r>
          </a:p>
          <a:p>
            <a:pPr lvl="1">
              <a:buClr>
                <a:srgbClr val="009480"/>
              </a:buClr>
              <a:buFont typeface="Wingdings" panose="05000000000000000000" pitchFamily="2" charset="2"/>
              <a:buChar char="ü"/>
            </a:pPr>
            <a:r>
              <a:rPr lang="en-US" sz="2200" dirty="0" smtClean="0"/>
              <a:t>Leadership and Influence</a:t>
            </a:r>
          </a:p>
          <a:p>
            <a:pPr marL="0" indent="0">
              <a:buNone/>
            </a:pPr>
            <a:r>
              <a:rPr lang="en-US" sz="2600" b="1" dirty="0" smtClean="0">
                <a:solidFill>
                  <a:srgbClr val="15BDB1"/>
                </a:solidFill>
              </a:rPr>
              <a:t>What is a Career Evolution?</a:t>
            </a:r>
          </a:p>
          <a:p>
            <a:pPr>
              <a:buFont typeface="Arial" panose="020B0604020202020204" pitchFamily="34" charset="0"/>
              <a:buChar char="•"/>
            </a:pPr>
            <a:r>
              <a:rPr lang="en-US" sz="2400" dirty="0" smtClean="0"/>
              <a:t>Movement to a different role with the same or different job family based on skills, competencies, and experience</a:t>
            </a:r>
          </a:p>
          <a:p>
            <a:pPr marL="457200" lvl="1" indent="0">
              <a:buNone/>
            </a:pPr>
            <a:endParaRPr lang="en-US" dirty="0" smtClean="0"/>
          </a:p>
          <a:p>
            <a:pPr lvl="2">
              <a:buFont typeface="Arial" panose="020B0604020202020204" pitchFamily="34" charset="0"/>
              <a:buChar char="•"/>
            </a:pPr>
            <a:endParaRPr lang="en-US" dirty="0" smtClean="0"/>
          </a:p>
          <a:p>
            <a:pPr lvl="2">
              <a:buFont typeface="Arial" panose="020B0604020202020204" pitchFamily="34" charset="0"/>
              <a:buChar char="•"/>
            </a:pPr>
            <a:endParaRPr lang="en-US" dirty="0" smtClean="0"/>
          </a:p>
        </p:txBody>
      </p:sp>
      <p:sp>
        <p:nvSpPr>
          <p:cNvPr id="3" name="Slide Number Placeholder 2"/>
          <p:cNvSpPr>
            <a:spLocks noGrp="1"/>
          </p:cNvSpPr>
          <p:nvPr>
            <p:ph type="sldNum" sz="quarter" idx="10"/>
          </p:nvPr>
        </p:nvSpPr>
        <p:spPr/>
        <p:txBody>
          <a:bodyPr/>
          <a:lstStyle/>
          <a:p>
            <a:fld id="{6553F606-123F-4DA8-9856-64BE91BC4B4C}" type="slidenum">
              <a:rPr lang="en-US" smtClean="0"/>
              <a:t>8</a:t>
            </a:fld>
            <a:endParaRPr lang="en-US"/>
          </a:p>
        </p:txBody>
      </p:sp>
    </p:spTree>
    <p:extLst>
      <p:ext uri="{BB962C8B-B14F-4D97-AF65-F5344CB8AC3E}">
        <p14:creationId xmlns:p14="http://schemas.microsoft.com/office/powerpoint/2010/main" val="157632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Job Framework Elements</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sz="2400" b="1" dirty="0" smtClean="0">
                <a:solidFill>
                  <a:srgbClr val="15BDB1"/>
                </a:solidFill>
              </a:rPr>
              <a:t>What is a Role (Job) Title?</a:t>
            </a:r>
          </a:p>
          <a:p>
            <a:pPr>
              <a:buFont typeface="Arial" panose="020B0604020202020204" pitchFamily="34" charset="0"/>
              <a:buChar char="•"/>
            </a:pPr>
            <a:r>
              <a:rPr lang="en-US" sz="2400" dirty="0" smtClean="0"/>
              <a:t>A role title is created for every role and is used to describe the role in a general way</a:t>
            </a:r>
            <a:endParaRPr lang="en-US" sz="1400" dirty="0" smtClean="0">
              <a:solidFill>
                <a:srgbClr val="FF0000"/>
              </a:solidFill>
            </a:endParaRPr>
          </a:p>
          <a:p>
            <a:pPr>
              <a:buFont typeface="Arial" panose="020B0604020202020204" pitchFamily="34" charset="0"/>
              <a:buChar char="•"/>
            </a:pPr>
            <a:r>
              <a:rPr lang="en-US" sz="2400" dirty="0" smtClean="0"/>
              <a:t>Using consistent role titles across the university creates a common language for understanding how each role fits into the </a:t>
            </a:r>
            <a:r>
              <a:rPr lang="en-US" sz="2400" smtClean="0"/>
              <a:t>job framework</a:t>
            </a:r>
            <a:endParaRPr lang="en-US" sz="2400" dirty="0" smtClean="0"/>
          </a:p>
          <a:p>
            <a:pPr marL="0" indent="0">
              <a:buNone/>
            </a:pPr>
            <a:r>
              <a:rPr lang="en-US" sz="2400" b="1" dirty="0" smtClean="0">
                <a:solidFill>
                  <a:srgbClr val="15BDB1"/>
                </a:solidFill>
              </a:rPr>
              <a:t>What is a Role Descriptor?</a:t>
            </a:r>
          </a:p>
          <a:p>
            <a:pPr>
              <a:buFont typeface="Arial" panose="020B0604020202020204" pitchFamily="34" charset="0"/>
              <a:buChar char="•"/>
            </a:pPr>
            <a:r>
              <a:rPr lang="en-US" sz="2400" dirty="0" smtClean="0"/>
              <a:t>A summary of the most important aspects of a job, including a brief summary of duties and responsibilities with career/job level details</a:t>
            </a:r>
          </a:p>
          <a:p>
            <a:pPr>
              <a:buFont typeface="Arial" panose="020B0604020202020204" pitchFamily="34" charset="0"/>
              <a:buChar char="•"/>
            </a:pPr>
            <a:r>
              <a:rPr lang="en-US" sz="2400" dirty="0" smtClean="0"/>
              <a:t>Creates a foundation for career development</a:t>
            </a:r>
            <a:endParaRPr lang="en-US" dirty="0" smtClean="0"/>
          </a:p>
          <a:p>
            <a:pPr lvl="2">
              <a:buFont typeface="Arial" panose="020B0604020202020204" pitchFamily="34" charset="0"/>
              <a:buChar char="•"/>
            </a:pPr>
            <a:endParaRPr lang="en-US" dirty="0" smtClean="0"/>
          </a:p>
          <a:p>
            <a:pPr lvl="2">
              <a:buFont typeface="Arial" panose="020B0604020202020204" pitchFamily="34" charset="0"/>
              <a:buChar char="•"/>
            </a:pPr>
            <a:endParaRPr lang="en-US" dirty="0" smtClean="0"/>
          </a:p>
        </p:txBody>
      </p:sp>
      <p:sp>
        <p:nvSpPr>
          <p:cNvPr id="3" name="Slide Number Placeholder 2"/>
          <p:cNvSpPr>
            <a:spLocks noGrp="1"/>
          </p:cNvSpPr>
          <p:nvPr>
            <p:ph type="sldNum" sz="quarter" idx="10"/>
          </p:nvPr>
        </p:nvSpPr>
        <p:spPr/>
        <p:txBody>
          <a:bodyPr/>
          <a:lstStyle/>
          <a:p>
            <a:fld id="{6553F606-123F-4DA8-9856-64BE91BC4B4C}" type="slidenum">
              <a:rPr lang="en-US" smtClean="0"/>
              <a:t>9</a:t>
            </a:fld>
            <a:endParaRPr lang="en-US"/>
          </a:p>
        </p:txBody>
      </p:sp>
    </p:spTree>
    <p:extLst>
      <p:ext uri="{BB962C8B-B14F-4D97-AF65-F5344CB8AC3E}">
        <p14:creationId xmlns:p14="http://schemas.microsoft.com/office/powerpoint/2010/main" val="12897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82A1F5E-E4CF-4E1A-964D-C490FA800DA8}" vid="{BAA9DACB-248F-405E-AA43-AD473BE59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HR_Standard_Template</Template>
  <TotalTime>2601</TotalTime>
  <Words>4522</Words>
  <Application>Microsoft Office PowerPoint</Application>
  <PresentationFormat>On-screen Show (4:3)</PresentationFormat>
  <Paragraphs>407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Main</vt:lpstr>
      <vt:lpstr>Job Framework Redesign Employee Listening Session</vt:lpstr>
      <vt:lpstr>Today’s Discussion</vt:lpstr>
      <vt:lpstr> The Job Framework </vt:lpstr>
      <vt:lpstr>The Job Framework</vt:lpstr>
      <vt:lpstr>Job Framework Elements</vt:lpstr>
      <vt:lpstr>Job Framework Elements</vt:lpstr>
      <vt:lpstr>Job Framework Elements</vt:lpstr>
      <vt:lpstr>Job Framework Elements</vt:lpstr>
      <vt:lpstr>Job Framework Elements</vt:lpstr>
      <vt:lpstr>Job Framework Elements</vt:lpstr>
      <vt:lpstr>Job Framework Elements</vt:lpstr>
      <vt:lpstr>Job Framework Elements</vt:lpstr>
      <vt:lpstr>Job Framework Example</vt:lpstr>
      <vt:lpstr>Job Framework Example</vt:lpstr>
      <vt:lpstr>Job Framework Example</vt:lpstr>
      <vt:lpstr>Job Framework Example</vt:lpstr>
      <vt:lpstr>Job Framework Example</vt:lpstr>
      <vt:lpstr>Job Framework – Putting it All Together</vt:lpstr>
      <vt:lpstr>PowerPoint Presentation</vt:lpstr>
      <vt:lpstr>PowerPoint Presentation</vt:lpstr>
      <vt:lpstr>Next Steps</vt:lpstr>
      <vt:lpstr>Job Framework Redesign – 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HR2020 Job Framework Discussion</dc:title>
  <dc:creator>Stewart, Sarah Elizabeth</dc:creator>
  <cp:lastModifiedBy>Sexton, Nick</cp:lastModifiedBy>
  <cp:revision>267</cp:revision>
  <cp:lastPrinted>2018-09-19T19:33:18Z</cp:lastPrinted>
  <dcterms:created xsi:type="dcterms:W3CDTF">2018-02-06T14:44:04Z</dcterms:created>
  <dcterms:modified xsi:type="dcterms:W3CDTF">2018-11-28T16:39:30Z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